
<file path=[Content_Types].xml><?xml version="1.0" encoding="utf-8"?>
<Types xmlns="http://schemas.openxmlformats.org/package/2006/content-types">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Lst>
  <p:sldSz cy="6858000" cx="12192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5767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7511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9732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2651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F383C81-BE3D-4471-B63D-B7C277E24337}"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02028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4248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383C81-BE3D-4471-B63D-B7C277E24337}" type="datetimeFigureOut">
              <a:rPr lang="tr-TR" smtClean="0"/>
              <a:t>29.12.2021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305301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F383C81-BE3D-4471-B63D-B7C277E24337}" type="datetimeFigureOut">
              <a:rPr lang="tr-TR" smtClean="0"/>
              <a:t>29.12.2021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55187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383C81-BE3D-4471-B63D-B7C277E24337}" type="datetimeFigureOut">
              <a:rPr lang="tr-TR" smtClean="0"/>
              <a:t>29.12.2021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161909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222075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F383C81-BE3D-4471-B63D-B7C277E24337}"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83A24F-FF4B-4EEB-AF03-D070879171B9}" type="slidenum">
              <a:rPr lang="tr-TR" smtClean="0"/>
              <a:t>‹#›</a:t>
            </a:fld>
            <a:endParaRPr lang="tr-TR"/>
          </a:p>
        </p:txBody>
      </p:sp>
    </p:spTree>
    <p:extLst>
      <p:ext uri="{BB962C8B-B14F-4D97-AF65-F5344CB8AC3E}">
        <p14:creationId xmlns:p14="http://schemas.microsoft.com/office/powerpoint/2010/main" val="412293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83C81-BE3D-4471-B63D-B7C277E24337}" type="datetimeFigureOut">
              <a:rPr lang="tr-TR" smtClean="0"/>
              <a:t>29.12.2021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24F-FF4B-4EEB-AF03-D070879171B9}" type="slidenum">
              <a:rPr lang="tr-TR" smtClean="0"/>
              <a:t>‹#›</a:t>
            </a:fld>
            <a:endParaRPr lang="tr-TR"/>
          </a:p>
        </p:txBody>
      </p:sp>
    </p:spTree>
    <p:extLst>
      <p:ext uri="{BB962C8B-B14F-4D97-AF65-F5344CB8AC3E}">
        <p14:creationId xmlns:p14="http://schemas.microsoft.com/office/powerpoint/2010/main" val="307837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36" y="-2147455"/>
            <a:ext cx="12192000" cy="6858000"/>
          </a:xfrm>
          <a:prstGeom prst="rect">
            <a:avLst/>
          </a:prstGeom>
        </p:spPr>
      </p:pic>
      <p:sp>
        <p:nvSpPr>
          <p:cNvPr id="9" name="Metin kutusu 8"/>
          <p:cNvSpPr txBox="1"/>
          <p:nvPr/>
        </p:nvSpPr>
        <p:spPr>
          <a:xfrm>
            <a:off x="2294937" y="5671124"/>
            <a:ext cx="7412670" cy="923330"/>
          </a:xfrm>
          <a:prstGeom prst="rect">
            <a:avLst/>
          </a:prstGeom>
          <a:noFill/>
        </p:spPr>
        <p:txBody>
          <a:bodyPr wrap="none" rtlCol="0">
            <a:spAutoFit/>
          </a:bodyPr>
          <a:lstStyle/>
          <a:p>
            <a:r>
              <a:rPr lang="tr-TR" sz="5400" b="1" dirty="0">
                <a:solidFill>
                  <a:schemeClr val="accent1">
                    <a:lumMod val="50000"/>
                  </a:schemeClr>
                </a:solidFill>
                <a:effectLst>
                  <a:outerShdw blurRad="38100" dist="38100" dir="2700000" algn="tl">
                    <a:srgbClr val="000000">
                      <a:alpha val="43137"/>
                    </a:srgbClr>
                  </a:outerShdw>
                </a:effectLst>
              </a:rPr>
              <a:t>PROJE PAYLAŞIM SERİSİ 1</a:t>
            </a:r>
          </a:p>
        </p:txBody>
      </p:sp>
    </p:spTree>
    <p:extLst>
      <p:ext uri="{BB962C8B-B14F-4D97-AF65-F5344CB8AC3E}">
        <p14:creationId xmlns:p14="http://schemas.microsoft.com/office/powerpoint/2010/main" val="198539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207818" y="0"/>
            <a:ext cx="12568083" cy="6858000"/>
          </a:xfrm>
        </p:spPr>
      </p:pic>
      <p:sp>
        <p:nvSpPr>
          <p:cNvPr id="7" name="object 5"/>
          <p:cNvSpPr txBox="1">
            <a:spLocks noGrp="1"/>
          </p:cNvSpPr>
          <p:nvPr>
            <p:ph type="title"/>
          </p:nvPr>
        </p:nvSpPr>
        <p:spPr>
          <a:xfrm>
            <a:off x="3666088" y="819720"/>
            <a:ext cx="5210810" cy="320601"/>
          </a:xfrm>
          <a:prstGeom prst="rect">
            <a:avLst/>
          </a:prstGeom>
        </p:spPr>
        <p:txBody>
          <a:bodyPr vert="horz" wrap="square" lIns="0" tIns="12700" rIns="0" bIns="0" rtlCol="0">
            <a:spAutoFit/>
          </a:bodyPr>
          <a:lstStyle/>
          <a:p>
            <a:pPr marL="12700" algn="ctr">
              <a:lnSpc>
                <a:spcPct val="100000"/>
              </a:lnSpc>
              <a:spcBef>
                <a:spcPts val="100"/>
              </a:spcBef>
            </a:pPr>
            <a:r>
              <a:rPr lang="tr-TR" sz="2000" b="0" spc="-225" dirty="0">
                <a:solidFill>
                  <a:srgbClr val="002060"/>
                </a:solidFill>
                <a:effectLst>
                  <a:outerShdw blurRad="38100" dist="38100" dir="2700000" algn="tl">
                    <a:srgbClr val="000000">
                      <a:alpha val="43137"/>
                    </a:srgbClr>
                  </a:outerShdw>
                </a:effectLst>
                <a:latin typeface="Comic Sans MS" panose="030F0702030302020204" pitchFamily="66" charset="0"/>
                <a:cs typeface="Arial"/>
              </a:rPr>
              <a:t>Proje Adı</a:t>
            </a:r>
            <a:endParaRPr sz="2000" b="0" dirty="0">
              <a:solidFill>
                <a:srgbClr val="002060"/>
              </a:solidFill>
              <a:effectLst>
                <a:outerShdw blurRad="38100" dist="38100" dir="2700000" algn="tl">
                  <a:srgbClr val="000000">
                    <a:alpha val="43137"/>
                  </a:srgbClr>
                </a:outerShdw>
              </a:effectLst>
              <a:latin typeface="Comic Sans MS" panose="030F0702030302020204" pitchFamily="66" charset="0"/>
              <a:cs typeface="Arial"/>
            </a:endParaRPr>
          </a:p>
        </p:txBody>
      </p:sp>
      <p:sp>
        <p:nvSpPr>
          <p:cNvPr id="8" name="object 5"/>
          <p:cNvSpPr txBox="1">
            <a:spLocks/>
          </p:cNvSpPr>
          <p:nvPr/>
        </p:nvSpPr>
        <p:spPr>
          <a:xfrm>
            <a:off x="3885300" y="1703009"/>
            <a:ext cx="5210810" cy="32060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tr-TR" sz="2000" spc="-225" dirty="0">
                <a:solidFill>
                  <a:srgbClr val="002060"/>
                </a:solidFill>
                <a:effectLst>
                  <a:outerShdw blurRad="38100" dist="38100" dir="2700000" algn="tl">
                    <a:srgbClr val="000000">
                      <a:alpha val="43137"/>
                    </a:srgbClr>
                  </a:outerShdw>
                </a:effectLst>
                <a:latin typeface="Comic Sans MS" panose="030F0702030302020204" pitchFamily="66" charset="0"/>
                <a:cs typeface="Arial"/>
              </a:rPr>
              <a:t>Kısa Açıklama</a:t>
            </a:r>
            <a:endParaRPr lang="tr-TR" sz="2000" dirty="0">
              <a:solidFill>
                <a:srgbClr val="002060"/>
              </a:solidFill>
              <a:effectLst>
                <a:outerShdw blurRad="38100" dist="38100" dir="2700000" algn="tl">
                  <a:srgbClr val="000000">
                    <a:alpha val="43137"/>
                  </a:srgbClr>
                </a:outerShdw>
              </a:effectLst>
              <a:latin typeface="Comic Sans MS" panose="030F0702030302020204" pitchFamily="66" charset="0"/>
              <a:cs typeface="Arial"/>
            </a:endParaRPr>
          </a:p>
        </p:txBody>
      </p:sp>
      <p:sp>
        <p:nvSpPr>
          <p:cNvPr id="9" name="object 5"/>
          <p:cNvSpPr txBox="1">
            <a:spLocks/>
          </p:cNvSpPr>
          <p:nvPr/>
        </p:nvSpPr>
        <p:spPr>
          <a:xfrm>
            <a:off x="3666088" y="3461270"/>
            <a:ext cx="5210810" cy="32060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tr-TR" sz="2000" spc="-225" dirty="0">
                <a:solidFill>
                  <a:srgbClr val="002060"/>
                </a:solidFill>
                <a:effectLst>
                  <a:outerShdw blurRad="38100" dist="38100" dir="2700000" algn="tl">
                    <a:srgbClr val="000000">
                      <a:alpha val="43137"/>
                    </a:srgbClr>
                  </a:outerShdw>
                </a:effectLst>
                <a:latin typeface="Comic Sans MS" panose="030F0702030302020204" pitchFamily="66" charset="0"/>
                <a:cs typeface="Arial"/>
              </a:rPr>
              <a:t>Yaş Grubu</a:t>
            </a:r>
            <a:endParaRPr lang="tr-TR" sz="2000" dirty="0">
              <a:solidFill>
                <a:srgbClr val="002060"/>
              </a:solidFill>
              <a:effectLst>
                <a:outerShdw blurRad="38100" dist="38100" dir="2700000" algn="tl">
                  <a:srgbClr val="000000">
                    <a:alpha val="43137"/>
                  </a:srgbClr>
                </a:outerShdw>
              </a:effectLst>
              <a:latin typeface="Comic Sans MS" panose="030F0702030302020204" pitchFamily="66" charset="0"/>
              <a:cs typeface="Arial"/>
            </a:endParaRPr>
          </a:p>
        </p:txBody>
      </p:sp>
      <p:sp>
        <p:nvSpPr>
          <p:cNvPr id="10" name="object 5"/>
          <p:cNvSpPr txBox="1">
            <a:spLocks/>
          </p:cNvSpPr>
          <p:nvPr/>
        </p:nvSpPr>
        <p:spPr>
          <a:xfrm>
            <a:off x="3658860" y="4167395"/>
            <a:ext cx="5210810" cy="320601"/>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tr-TR" sz="2000" spc="-225" dirty="0">
                <a:solidFill>
                  <a:srgbClr val="002060"/>
                </a:solidFill>
                <a:effectLst>
                  <a:outerShdw blurRad="38100" dist="38100" dir="2700000" algn="tl">
                    <a:srgbClr val="000000">
                      <a:alpha val="43137"/>
                    </a:srgbClr>
                  </a:outerShdw>
                </a:effectLst>
                <a:latin typeface="Comic Sans MS" panose="030F0702030302020204" pitchFamily="66" charset="0"/>
                <a:cs typeface="Arial"/>
              </a:rPr>
              <a:t>Katılabilecek Branşlar</a:t>
            </a:r>
            <a:endParaRPr lang="tr-TR" sz="2000" dirty="0">
              <a:solidFill>
                <a:srgbClr val="002060"/>
              </a:solidFill>
              <a:effectLst>
                <a:outerShdw blurRad="38100" dist="38100" dir="2700000" algn="tl">
                  <a:srgbClr val="000000">
                    <a:alpha val="43137"/>
                  </a:srgbClr>
                </a:outerShdw>
              </a:effectLst>
              <a:latin typeface="Comic Sans MS" panose="030F0702030302020204" pitchFamily="66" charset="0"/>
              <a:cs typeface="Arial"/>
            </a:endParaRPr>
          </a:p>
        </p:txBody>
      </p:sp>
      <p:sp>
        <p:nvSpPr>
          <p:cNvPr id="2" name="Metin kutusu 1">
            <a:extLst>
              <a:ext uri="{FF2B5EF4-FFF2-40B4-BE49-F238E27FC236}">
                <a16:creationId xmlns="" xmlns:a16="http://schemas.microsoft.com/office/drawing/2014/main" id="{85E6ECC7-7674-429E-AECC-0C75BD43C616}"/>
              </a:ext>
            </a:extLst>
          </p:cNvPr>
          <p:cNvSpPr txBox="1"/>
          <p:nvPr/>
        </p:nvSpPr>
        <p:spPr>
          <a:xfrm>
            <a:off x="3906532" y="1140321"/>
            <a:ext cx="5210810" cy="707886"/>
          </a:xfrm>
          <a:prstGeom prst="rect">
            <a:avLst/>
          </a:prstGeom>
          <a:noFill/>
        </p:spPr>
        <p:txBody>
          <a:bodyPr wrap="square" rtlCol="0">
            <a:spAutoFit/>
          </a:bodyPr>
          <a:lstStyle/>
          <a:p>
            <a:pPr algn="ctr"/>
            <a:r>
              <a:rPr lang="tr-TR" sz="2000" b="1" dirty="0" smtClean="0">
                <a:latin typeface="Comic Sans MS" panose="030F0702030302020204" pitchFamily="66" charset="0"/>
              </a:rPr>
              <a:t>Online Eğitimde Oyun Yönteminin </a:t>
            </a:r>
            <a:r>
              <a:rPr lang="tr-TR" sz="2000" b="1" dirty="0" smtClean="0">
                <a:latin typeface="Comic Sans MS" panose="030F0702030302020204" pitchFamily="66" charset="0"/>
              </a:rPr>
              <a:t>Kullanımı</a:t>
            </a:r>
            <a:endParaRPr lang="tr-TR" sz="2000" b="1" dirty="0">
              <a:latin typeface="Comic Sans MS" panose="030F0702030302020204" pitchFamily="66" charset="0"/>
            </a:endParaRPr>
          </a:p>
        </p:txBody>
      </p:sp>
      <p:sp>
        <p:nvSpPr>
          <p:cNvPr id="11" name="Metin kutusu 10">
            <a:extLst>
              <a:ext uri="{FF2B5EF4-FFF2-40B4-BE49-F238E27FC236}">
                <a16:creationId xmlns="" xmlns:a16="http://schemas.microsoft.com/office/drawing/2014/main" id="{1C65ACC2-F292-47B0-890D-8C6493642400}"/>
              </a:ext>
            </a:extLst>
          </p:cNvPr>
          <p:cNvSpPr txBox="1"/>
          <p:nvPr/>
        </p:nvSpPr>
        <p:spPr>
          <a:xfrm>
            <a:off x="2276494" y="2136069"/>
            <a:ext cx="8555632" cy="1631216"/>
          </a:xfrm>
          <a:prstGeom prst="rect">
            <a:avLst/>
          </a:prstGeom>
          <a:noFill/>
        </p:spPr>
        <p:txBody>
          <a:bodyPr wrap="square" rtlCol="0">
            <a:spAutoFit/>
          </a:bodyPr>
          <a:lstStyle/>
          <a:p>
            <a:pPr algn="just"/>
            <a:r>
              <a:rPr lang="tr-TR" sz="2000" dirty="0" err="1">
                <a:latin typeface="Comic Sans MS" panose="030F0702030302020204" pitchFamily="66" charset="0"/>
              </a:rPr>
              <a:t>Pandemi</a:t>
            </a:r>
            <a:r>
              <a:rPr lang="tr-TR" sz="2000" dirty="0">
                <a:latin typeface="Comic Sans MS" panose="030F0702030302020204" pitchFamily="66" charset="0"/>
              </a:rPr>
              <a:t> sürecinde aktif olarak okullar açık olduğu dönemde fiziksel oyunlarla desteklenirken eğitimin online olarak işlenmesi durumunda öğrencilerin derse ilgisini kontrol zor olmakla beraber dikkatlerini çekebilmek, kalıcı öğrenim sağlayabilmek için oyunlara ihtiyaç duyulmuştur.</a:t>
            </a:r>
          </a:p>
        </p:txBody>
      </p:sp>
      <p:sp>
        <p:nvSpPr>
          <p:cNvPr id="12" name="Metin kutusu 11">
            <a:extLst>
              <a:ext uri="{FF2B5EF4-FFF2-40B4-BE49-F238E27FC236}">
                <a16:creationId xmlns="" xmlns:a16="http://schemas.microsoft.com/office/drawing/2014/main" id="{81F13E3E-3CBC-4AFF-8B88-D4ECA2E8D467}"/>
              </a:ext>
            </a:extLst>
          </p:cNvPr>
          <p:cNvSpPr txBox="1"/>
          <p:nvPr/>
        </p:nvSpPr>
        <p:spPr>
          <a:xfrm>
            <a:off x="3658860" y="3767285"/>
            <a:ext cx="5210810" cy="400110"/>
          </a:xfrm>
          <a:prstGeom prst="rect">
            <a:avLst/>
          </a:prstGeom>
          <a:noFill/>
        </p:spPr>
        <p:txBody>
          <a:bodyPr wrap="square" rtlCol="0">
            <a:spAutoFit/>
          </a:bodyPr>
          <a:lstStyle/>
          <a:p>
            <a:pPr algn="ctr"/>
            <a:r>
              <a:rPr lang="tr-TR" sz="2000" dirty="0" smtClean="0">
                <a:latin typeface="Comic Sans MS" panose="030F0702030302020204" pitchFamily="66" charset="0"/>
              </a:rPr>
              <a:t>12-15 </a:t>
            </a:r>
            <a:r>
              <a:rPr lang="tr-TR" sz="2000" dirty="0">
                <a:latin typeface="Comic Sans MS" panose="030F0702030302020204" pitchFamily="66" charset="0"/>
              </a:rPr>
              <a:t>Yaş</a:t>
            </a:r>
          </a:p>
        </p:txBody>
      </p:sp>
      <p:sp>
        <p:nvSpPr>
          <p:cNvPr id="13" name="Metin kutusu 12">
            <a:extLst>
              <a:ext uri="{FF2B5EF4-FFF2-40B4-BE49-F238E27FC236}">
                <a16:creationId xmlns="" xmlns:a16="http://schemas.microsoft.com/office/drawing/2014/main" id="{93CAE272-7DF8-4FC1-B7E4-8B627FBFF9D3}"/>
              </a:ext>
            </a:extLst>
          </p:cNvPr>
          <p:cNvSpPr txBox="1"/>
          <p:nvPr/>
        </p:nvSpPr>
        <p:spPr>
          <a:xfrm>
            <a:off x="3658860" y="4717177"/>
            <a:ext cx="5210810" cy="400110"/>
          </a:xfrm>
          <a:prstGeom prst="rect">
            <a:avLst/>
          </a:prstGeom>
          <a:noFill/>
        </p:spPr>
        <p:txBody>
          <a:bodyPr wrap="square" rtlCol="0">
            <a:spAutoFit/>
          </a:bodyPr>
          <a:lstStyle/>
          <a:p>
            <a:pPr algn="ctr"/>
            <a:r>
              <a:rPr lang="tr-TR" sz="2000" dirty="0" smtClean="0">
                <a:latin typeface="Comic Sans MS" panose="030F0702030302020204" pitchFamily="66" charset="0"/>
              </a:rPr>
              <a:t>Tüm Öğretmenler</a:t>
            </a:r>
            <a:endParaRPr lang="tr-TR" sz="2000" dirty="0">
              <a:latin typeface="Comic Sans MS" panose="030F0702030302020204" pitchFamily="66" charset="0"/>
            </a:endParaRPr>
          </a:p>
        </p:txBody>
      </p:sp>
    </p:spTree>
    <p:extLst>
      <p:ext uri="{BB962C8B-B14F-4D97-AF65-F5344CB8AC3E}">
        <p14:creationId xmlns:p14="http://schemas.microsoft.com/office/powerpoint/2010/main" val="261678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1845" y="1825625"/>
            <a:ext cx="2008309"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object 5"/>
          <p:cNvSpPr txBox="1">
            <a:spLocks/>
          </p:cNvSpPr>
          <p:nvPr/>
        </p:nvSpPr>
        <p:spPr>
          <a:xfrm>
            <a:off x="737563" y="842419"/>
            <a:ext cx="710477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Proje Hedefleri</a:t>
            </a: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7" name="Metin kutusu 6">
            <a:extLst>
              <a:ext uri="{FF2B5EF4-FFF2-40B4-BE49-F238E27FC236}">
                <a16:creationId xmlns="" xmlns:a16="http://schemas.microsoft.com/office/drawing/2014/main" id="{FE3385DA-7121-4D67-93EE-94F2EB1633F4}"/>
              </a:ext>
            </a:extLst>
          </p:cNvPr>
          <p:cNvSpPr txBox="1"/>
          <p:nvPr/>
        </p:nvSpPr>
        <p:spPr>
          <a:xfrm>
            <a:off x="737563" y="1532351"/>
            <a:ext cx="10983382" cy="3785652"/>
          </a:xfrm>
          <a:prstGeom prst="rect">
            <a:avLst/>
          </a:prstGeom>
          <a:noFill/>
        </p:spPr>
        <p:txBody>
          <a:bodyPr wrap="square" rtlCol="0">
            <a:spAutoFit/>
          </a:bodyPr>
          <a:lstStyle/>
          <a:p>
            <a:pPr marL="285750" indent="-285750">
              <a:buFont typeface="Arial" panose="020B0604020202020204" pitchFamily="34" charset="0"/>
              <a:buChar char="•"/>
            </a:pPr>
            <a:r>
              <a:rPr lang="tr-TR" sz="2400" dirty="0">
                <a:latin typeface="Comic Sans MS" panose="030F0702030302020204" pitchFamily="66" charset="0"/>
              </a:rPr>
              <a:t>Eğitimin ve öğrenmenin daha zevkli hale </a:t>
            </a:r>
            <a:r>
              <a:rPr lang="tr-TR" sz="2400" dirty="0" smtClean="0">
                <a:latin typeface="Comic Sans MS" panose="030F0702030302020204" pitchFamily="66" charset="0"/>
              </a:rPr>
              <a:t>gelmesi</a:t>
            </a:r>
          </a:p>
          <a:p>
            <a:pPr marL="285750" indent="-285750">
              <a:buFont typeface="Arial" panose="020B0604020202020204" pitchFamily="34" charset="0"/>
              <a:buChar char="•"/>
            </a:pPr>
            <a:r>
              <a:rPr lang="tr-TR" sz="2400" dirty="0" smtClean="0">
                <a:latin typeface="Comic Sans MS" panose="030F0702030302020204" pitchFamily="66" charset="0"/>
              </a:rPr>
              <a:t>Öğrencinin </a:t>
            </a:r>
            <a:r>
              <a:rPr lang="tr-TR" sz="2400" dirty="0">
                <a:latin typeface="Comic Sans MS" panose="030F0702030302020204" pitchFamily="66" charset="0"/>
              </a:rPr>
              <a:t>aktif olarak katılımının </a:t>
            </a:r>
            <a:r>
              <a:rPr lang="tr-TR" sz="2400" dirty="0" smtClean="0">
                <a:latin typeface="Comic Sans MS" panose="030F0702030302020204" pitchFamily="66" charset="0"/>
              </a:rPr>
              <a:t>sağlanması</a:t>
            </a:r>
          </a:p>
          <a:p>
            <a:pPr marL="285750" indent="-285750">
              <a:buFont typeface="Arial" panose="020B0604020202020204" pitchFamily="34" charset="0"/>
              <a:buChar char="•"/>
            </a:pPr>
            <a:r>
              <a:rPr lang="tr-TR" sz="2400" dirty="0" smtClean="0">
                <a:latin typeface="Comic Sans MS" panose="030F0702030302020204" pitchFamily="66" charset="0"/>
              </a:rPr>
              <a:t>Derslerde </a:t>
            </a:r>
            <a:r>
              <a:rPr lang="tr-TR" sz="2400" dirty="0">
                <a:latin typeface="Comic Sans MS" panose="030F0702030302020204" pitchFamily="66" charset="0"/>
              </a:rPr>
              <a:t>öğrencinin dikkatini </a:t>
            </a:r>
            <a:r>
              <a:rPr lang="tr-TR" sz="2400" dirty="0" smtClean="0">
                <a:latin typeface="Comic Sans MS" panose="030F0702030302020204" pitchFamily="66" charset="0"/>
              </a:rPr>
              <a:t>artırması</a:t>
            </a:r>
          </a:p>
          <a:p>
            <a:pPr marL="285750" indent="-285750">
              <a:buFont typeface="Arial" panose="020B0604020202020204" pitchFamily="34" charset="0"/>
              <a:buChar char="•"/>
            </a:pPr>
            <a:r>
              <a:rPr lang="tr-TR" sz="2400" dirty="0" smtClean="0">
                <a:latin typeface="Comic Sans MS" panose="030F0702030302020204" pitchFamily="66" charset="0"/>
              </a:rPr>
              <a:t>Öğrencilerin </a:t>
            </a:r>
            <a:r>
              <a:rPr lang="tr-TR" sz="2400" dirty="0">
                <a:latin typeface="Comic Sans MS" panose="030F0702030302020204" pitchFamily="66" charset="0"/>
              </a:rPr>
              <a:t>duygusal gereksinimlerini </a:t>
            </a:r>
            <a:r>
              <a:rPr lang="tr-TR" sz="2400" dirty="0" smtClean="0">
                <a:latin typeface="Comic Sans MS" panose="030F0702030302020204" pitchFamily="66" charset="0"/>
              </a:rPr>
              <a:t>doyurmaları</a:t>
            </a:r>
          </a:p>
          <a:p>
            <a:pPr marL="285750" indent="-285750">
              <a:buFont typeface="Arial" panose="020B0604020202020204" pitchFamily="34" charset="0"/>
              <a:buChar char="•"/>
            </a:pPr>
            <a:r>
              <a:rPr lang="tr-TR" sz="2400" dirty="0" smtClean="0">
                <a:latin typeface="Comic Sans MS" panose="030F0702030302020204" pitchFamily="66" charset="0"/>
              </a:rPr>
              <a:t>Gergin </a:t>
            </a:r>
            <a:r>
              <a:rPr lang="tr-TR" sz="2400" dirty="0">
                <a:latin typeface="Comic Sans MS" panose="030F0702030302020204" pitchFamily="66" charset="0"/>
              </a:rPr>
              <a:t>çocukların gevşemesine, sinirli olan çocukların sakinleşmesini </a:t>
            </a:r>
            <a:r>
              <a:rPr lang="tr-TR" sz="2400" dirty="0" smtClean="0">
                <a:latin typeface="Comic Sans MS" panose="030F0702030302020204" pitchFamily="66" charset="0"/>
              </a:rPr>
              <a:t>sağlamak</a:t>
            </a:r>
          </a:p>
          <a:p>
            <a:pPr marL="285750" indent="-285750">
              <a:buFont typeface="Arial" panose="020B0604020202020204" pitchFamily="34" charset="0"/>
              <a:buChar char="•"/>
            </a:pPr>
            <a:r>
              <a:rPr lang="tr-TR" sz="2400" dirty="0" smtClean="0">
                <a:latin typeface="Comic Sans MS" panose="030F0702030302020204" pitchFamily="66" charset="0"/>
              </a:rPr>
              <a:t>Düşünme</a:t>
            </a:r>
            <a:r>
              <a:rPr lang="tr-TR" sz="2400" dirty="0">
                <a:latin typeface="Comic Sans MS" panose="030F0702030302020204" pitchFamily="66" charset="0"/>
              </a:rPr>
              <a:t>, karar verme, eleştirme, problem çözme süreçlerini </a:t>
            </a:r>
            <a:r>
              <a:rPr lang="tr-TR" sz="2400" dirty="0" smtClean="0">
                <a:latin typeface="Comic Sans MS" panose="030F0702030302020204" pitchFamily="66" charset="0"/>
              </a:rPr>
              <a:t>geliştirmek</a:t>
            </a:r>
          </a:p>
          <a:p>
            <a:pPr marL="285750" indent="-285750">
              <a:buFont typeface="Arial" panose="020B0604020202020204" pitchFamily="34" charset="0"/>
              <a:buChar char="•"/>
            </a:pPr>
            <a:r>
              <a:rPr lang="tr-TR" sz="2400" dirty="0" smtClean="0">
                <a:latin typeface="Comic Sans MS" panose="030F0702030302020204" pitchFamily="66" charset="0"/>
              </a:rPr>
              <a:t>Daha </a:t>
            </a:r>
            <a:r>
              <a:rPr lang="tr-TR" sz="2400" dirty="0">
                <a:latin typeface="Comic Sans MS" panose="030F0702030302020204" pitchFamily="66" charset="0"/>
              </a:rPr>
              <a:t>önce öğrendiklerini (bilgi beceri ve yeteneklerin) kullanmaları </a:t>
            </a:r>
            <a:r>
              <a:rPr lang="tr-TR" sz="2400" dirty="0" smtClean="0">
                <a:latin typeface="Comic Sans MS" panose="030F0702030302020204" pitchFamily="66" charset="0"/>
              </a:rPr>
              <a:t>sağlamak</a:t>
            </a:r>
          </a:p>
          <a:p>
            <a:pPr marL="285750" indent="-285750">
              <a:buFont typeface="Arial" panose="020B0604020202020204" pitchFamily="34" charset="0"/>
              <a:buChar char="•"/>
            </a:pPr>
            <a:r>
              <a:rPr lang="tr-TR" sz="2400" dirty="0" smtClean="0">
                <a:latin typeface="Comic Sans MS" panose="030F0702030302020204" pitchFamily="66" charset="0"/>
              </a:rPr>
              <a:t>Öğrencilerin </a:t>
            </a:r>
            <a:r>
              <a:rPr lang="tr-TR" sz="2400" dirty="0">
                <a:latin typeface="Comic Sans MS" panose="030F0702030302020204" pitchFamily="66" charset="0"/>
              </a:rPr>
              <a:t>empati kurmalarına yardımcı olmak</a:t>
            </a:r>
          </a:p>
        </p:txBody>
      </p:sp>
    </p:spTree>
    <p:extLst>
      <p:ext uri="{BB962C8B-B14F-4D97-AF65-F5344CB8AC3E}">
        <p14:creationId xmlns:p14="http://schemas.microsoft.com/office/powerpoint/2010/main" val="365508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1014654" y="569369"/>
            <a:ext cx="710477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pc="-225" dirty="0">
                <a:solidFill>
                  <a:srgbClr val="002060"/>
                </a:solidFill>
                <a:effectLst>
                  <a:outerShdw blurRad="38100" dist="38100" dir="2700000" algn="tl">
                    <a:srgbClr val="000000">
                      <a:alpha val="43137"/>
                    </a:srgbClr>
                  </a:outerShdw>
                </a:effectLst>
                <a:latin typeface="+mn-lt"/>
                <a:cs typeface="Arial"/>
              </a:rPr>
              <a:t>Beklenen Sonuçlar</a:t>
            </a:r>
            <a:endParaRPr lang="tr-TR" dirty="0">
              <a:solidFill>
                <a:srgbClr val="002060"/>
              </a:solidFill>
              <a:effectLst>
                <a:outerShdw blurRad="38100" dist="38100" dir="2700000" algn="tl">
                  <a:srgbClr val="000000">
                    <a:alpha val="43137"/>
                  </a:srgbClr>
                </a:outerShdw>
              </a:effectLst>
              <a:latin typeface="+mn-lt"/>
              <a:cs typeface="Arial"/>
            </a:endParaRPr>
          </a:p>
        </p:txBody>
      </p:sp>
      <p:sp>
        <p:nvSpPr>
          <p:cNvPr id="6" name="Metin kutusu 5">
            <a:extLst>
              <a:ext uri="{FF2B5EF4-FFF2-40B4-BE49-F238E27FC236}">
                <a16:creationId xmlns="" xmlns:a16="http://schemas.microsoft.com/office/drawing/2014/main" id="{5F7306DF-C56F-471C-BAE7-9664B04925C6}"/>
              </a:ext>
            </a:extLst>
          </p:cNvPr>
          <p:cNvSpPr txBox="1"/>
          <p:nvPr/>
        </p:nvSpPr>
        <p:spPr>
          <a:xfrm>
            <a:off x="1014654" y="1502459"/>
            <a:ext cx="10623164" cy="3108543"/>
          </a:xfrm>
          <a:prstGeom prst="rect">
            <a:avLst/>
          </a:prstGeom>
          <a:noFill/>
        </p:spPr>
        <p:txBody>
          <a:bodyPr wrap="square" rtlCol="0">
            <a:spAutoFit/>
          </a:bodyPr>
          <a:lstStyle/>
          <a:p>
            <a:r>
              <a:rPr lang="tr-TR" sz="2800" dirty="0">
                <a:latin typeface="Comic Sans MS" panose="030F0702030302020204" pitchFamily="66" charset="0"/>
              </a:rPr>
              <a:t>* Öğrencilerin öğrenme hızını </a:t>
            </a:r>
            <a:r>
              <a:rPr lang="tr-TR" sz="2800" dirty="0" smtClean="0">
                <a:latin typeface="Comic Sans MS" panose="030F0702030302020204" pitchFamily="66" charset="0"/>
              </a:rPr>
              <a:t>artıracaktır.</a:t>
            </a:r>
            <a:r>
              <a:rPr lang="tr-TR" sz="2800" dirty="0">
                <a:latin typeface="Comic Sans MS" panose="030F0702030302020204" pitchFamily="66" charset="0"/>
              </a:rPr>
              <a:t/>
            </a:r>
            <a:br>
              <a:rPr lang="tr-TR" sz="2800" dirty="0">
                <a:latin typeface="Comic Sans MS" panose="030F0702030302020204" pitchFamily="66" charset="0"/>
              </a:rPr>
            </a:br>
            <a:r>
              <a:rPr lang="tr-TR" sz="2800" dirty="0">
                <a:latin typeface="Comic Sans MS" panose="030F0702030302020204" pitchFamily="66" charset="0"/>
              </a:rPr>
              <a:t>* Kalıcı öğrenme </a:t>
            </a:r>
            <a:r>
              <a:rPr lang="tr-TR" sz="2800" dirty="0" smtClean="0">
                <a:latin typeface="Comic Sans MS" panose="030F0702030302020204" pitchFamily="66" charset="0"/>
              </a:rPr>
              <a:t>sağlanacaktır.</a:t>
            </a:r>
            <a:r>
              <a:rPr lang="tr-TR" sz="2800" dirty="0">
                <a:latin typeface="Comic Sans MS" panose="030F0702030302020204" pitchFamily="66" charset="0"/>
              </a:rPr>
              <a:t/>
            </a:r>
            <a:br>
              <a:rPr lang="tr-TR" sz="2800" dirty="0">
                <a:latin typeface="Comic Sans MS" panose="030F0702030302020204" pitchFamily="66" charset="0"/>
              </a:rPr>
            </a:br>
            <a:r>
              <a:rPr lang="tr-TR" sz="2800" dirty="0">
                <a:latin typeface="Comic Sans MS" panose="030F0702030302020204" pitchFamily="66" charset="0"/>
              </a:rPr>
              <a:t>* Tekrar yapılmak istenen dersler için hazır materyal olacaktır.</a:t>
            </a:r>
            <a:br>
              <a:rPr lang="tr-TR" sz="2800" dirty="0">
                <a:latin typeface="Comic Sans MS" panose="030F0702030302020204" pitchFamily="66" charset="0"/>
              </a:rPr>
            </a:br>
            <a:r>
              <a:rPr lang="tr-TR" sz="2800" dirty="0">
                <a:latin typeface="Comic Sans MS" panose="030F0702030302020204" pitchFamily="66" charset="0"/>
              </a:rPr>
              <a:t>* Öğrenciler eğlenerek öğrenmenin keyfine varacaktır.</a:t>
            </a:r>
            <a:br>
              <a:rPr lang="tr-TR" sz="2800" dirty="0">
                <a:latin typeface="Comic Sans MS" panose="030F0702030302020204" pitchFamily="66" charset="0"/>
              </a:rPr>
            </a:br>
            <a:r>
              <a:rPr lang="tr-TR" sz="2800" dirty="0">
                <a:latin typeface="Comic Sans MS" panose="030F0702030302020204" pitchFamily="66" charset="0"/>
              </a:rPr>
              <a:t>* Birlikte yaşama, oyun kurallarına uyma alışkanlıkları gelişir.</a:t>
            </a:r>
            <a:br>
              <a:rPr lang="tr-TR" sz="2800" dirty="0">
                <a:latin typeface="Comic Sans MS" panose="030F0702030302020204" pitchFamily="66" charset="0"/>
              </a:rPr>
            </a:br>
            <a:r>
              <a:rPr lang="tr-TR" sz="2800" dirty="0">
                <a:latin typeface="Comic Sans MS" panose="030F0702030302020204" pitchFamily="66" charset="0"/>
              </a:rPr>
              <a:t>* Boş zamanlarını etkili ve verimli olarak </a:t>
            </a:r>
            <a:r>
              <a:rPr lang="tr-TR" sz="2800" dirty="0" err="1" smtClean="0">
                <a:latin typeface="Comic Sans MS" panose="030F0702030302020204" pitchFamily="66" charset="0"/>
              </a:rPr>
              <a:t>geçirler</a:t>
            </a:r>
            <a:r>
              <a:rPr lang="tr-TR" sz="2800" dirty="0" smtClean="0">
                <a:latin typeface="Comic Sans MS" panose="030F0702030302020204" pitchFamily="66" charset="0"/>
              </a:rPr>
              <a:t>.</a:t>
            </a:r>
            <a:endParaRPr lang="tr-TR" sz="2800" dirty="0">
              <a:latin typeface="Comic Sans MS" panose="030F0702030302020204" pitchFamily="66" charset="0"/>
            </a:endParaRPr>
          </a:p>
        </p:txBody>
      </p:sp>
    </p:spTree>
    <p:extLst>
      <p:ext uri="{BB962C8B-B14F-4D97-AF65-F5344CB8AC3E}">
        <p14:creationId xmlns:p14="http://schemas.microsoft.com/office/powerpoint/2010/main" val="265416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4" name="İçerik Yer Tutucusu 3"/>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bject 5"/>
          <p:cNvSpPr txBox="1">
            <a:spLocks/>
          </p:cNvSpPr>
          <p:nvPr/>
        </p:nvSpPr>
        <p:spPr>
          <a:xfrm>
            <a:off x="2076790" y="42965"/>
            <a:ext cx="7104773"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tr-TR" sz="3600" spc="-225" dirty="0">
                <a:solidFill>
                  <a:srgbClr val="002060"/>
                </a:solidFill>
                <a:effectLst>
                  <a:outerShdw blurRad="38100" dist="38100" dir="2700000" algn="tl">
                    <a:srgbClr val="000000">
                      <a:alpha val="43137"/>
                    </a:srgbClr>
                  </a:outerShdw>
                </a:effectLst>
                <a:latin typeface="+mn-lt"/>
                <a:cs typeface="Arial"/>
              </a:rPr>
              <a:t>Çalışma Takvimi ve Planlanan Etkinlikler</a:t>
            </a:r>
            <a:endParaRPr lang="tr-TR" sz="3600" dirty="0">
              <a:solidFill>
                <a:srgbClr val="002060"/>
              </a:solidFill>
              <a:effectLst>
                <a:outerShdw blurRad="38100" dist="38100" dir="2700000" algn="tl">
                  <a:srgbClr val="000000">
                    <a:alpha val="43137"/>
                  </a:srgbClr>
                </a:outerShdw>
              </a:effectLst>
              <a:latin typeface="+mn-lt"/>
              <a:cs typeface="Arial"/>
            </a:endParaRPr>
          </a:p>
        </p:txBody>
      </p:sp>
      <p:sp>
        <p:nvSpPr>
          <p:cNvPr id="6" name="Metin kutusu 5">
            <a:extLst>
              <a:ext uri="{FF2B5EF4-FFF2-40B4-BE49-F238E27FC236}">
                <a16:creationId xmlns="" xmlns:a16="http://schemas.microsoft.com/office/drawing/2014/main" id="{2D393A90-4B66-44EB-AB2F-6BDD044B4835}"/>
              </a:ext>
            </a:extLst>
          </p:cNvPr>
          <p:cNvSpPr txBox="1"/>
          <p:nvPr/>
        </p:nvSpPr>
        <p:spPr>
          <a:xfrm>
            <a:off x="885190" y="609787"/>
            <a:ext cx="5210810" cy="6001643"/>
          </a:xfrm>
          <a:prstGeom prst="rect">
            <a:avLst/>
          </a:prstGeom>
          <a:noFill/>
        </p:spPr>
        <p:txBody>
          <a:bodyPr wrap="square" rtlCol="0">
            <a:spAutoFit/>
          </a:bodyPr>
          <a:lstStyle/>
          <a:p>
            <a:r>
              <a:rPr lang="tr-TR" sz="2400" dirty="0">
                <a:latin typeface="Comic Sans MS" panose="030F0702030302020204" pitchFamily="66" charset="0"/>
              </a:rPr>
              <a:t>OCAK:</a:t>
            </a:r>
          </a:p>
          <a:p>
            <a:pPr marL="285750" indent="-285750">
              <a:buFont typeface="Arial" panose="020B0604020202020204" pitchFamily="34" charset="0"/>
              <a:buChar char="•"/>
            </a:pPr>
            <a:r>
              <a:rPr lang="tr-TR" sz="2400" dirty="0">
                <a:latin typeface="Comic Sans MS" panose="030F0702030302020204" pitchFamily="66" charset="0"/>
              </a:rPr>
              <a:t>Ortakların Bulunması</a:t>
            </a:r>
          </a:p>
          <a:p>
            <a:pPr marL="285750" indent="-285750">
              <a:buFont typeface="Arial" panose="020B0604020202020204" pitchFamily="34" charset="0"/>
              <a:buChar char="•"/>
            </a:pPr>
            <a:r>
              <a:rPr lang="tr-TR" sz="2400" dirty="0">
                <a:latin typeface="Comic Sans MS" panose="030F0702030302020204" pitchFamily="66" charset="0"/>
              </a:rPr>
              <a:t>Tanışma Toplantısı</a:t>
            </a:r>
          </a:p>
          <a:p>
            <a:pPr marL="285750" indent="-285750">
              <a:buFont typeface="Arial" panose="020B0604020202020204" pitchFamily="34" charset="0"/>
              <a:buChar char="•"/>
            </a:pPr>
            <a:r>
              <a:rPr lang="tr-TR" sz="2400" dirty="0">
                <a:latin typeface="Comic Sans MS" panose="030F0702030302020204" pitchFamily="66" charset="0"/>
              </a:rPr>
              <a:t>Afişi ve Logo Seçimleri</a:t>
            </a:r>
          </a:p>
          <a:p>
            <a:r>
              <a:rPr lang="tr-TR" sz="2400" dirty="0">
                <a:latin typeface="Comic Sans MS" panose="030F0702030302020204" pitchFamily="66" charset="0"/>
              </a:rPr>
              <a:t>ŞUBAT:</a:t>
            </a:r>
          </a:p>
          <a:p>
            <a:r>
              <a:rPr lang="tr-TR" sz="2400" dirty="0" smtClean="0">
                <a:latin typeface="Comic Sans MS" panose="030F0702030302020204" pitchFamily="66" charset="0"/>
              </a:rPr>
              <a:t>Ortaklarla beraber örnek online oyun tanıtım sunumları</a:t>
            </a:r>
          </a:p>
          <a:p>
            <a:r>
              <a:rPr lang="tr-TR" sz="2400" dirty="0" smtClean="0">
                <a:latin typeface="Comic Sans MS" panose="030F0702030302020204" pitchFamily="66" charset="0"/>
              </a:rPr>
              <a:t>MART</a:t>
            </a:r>
            <a:r>
              <a:rPr lang="tr-TR" sz="2400" dirty="0">
                <a:latin typeface="Comic Sans MS" panose="030F0702030302020204" pitchFamily="66" charset="0"/>
              </a:rPr>
              <a:t>:</a:t>
            </a:r>
          </a:p>
          <a:p>
            <a:pPr marL="285750" indent="-285750">
              <a:buFont typeface="Arial" panose="020B0604020202020204" pitchFamily="34" charset="0"/>
              <a:buChar char="•"/>
            </a:pPr>
            <a:r>
              <a:rPr lang="tr-TR" sz="2400" dirty="0" smtClean="0">
                <a:latin typeface="Comic Sans MS" panose="030F0702030302020204" pitchFamily="66" charset="0"/>
              </a:rPr>
              <a:t>Öğrencilerle beraber online oyun üretilmesi</a:t>
            </a:r>
            <a:endParaRPr lang="tr-TR" sz="2400" dirty="0">
              <a:latin typeface="Comic Sans MS" panose="030F0702030302020204" pitchFamily="66" charset="0"/>
            </a:endParaRPr>
          </a:p>
          <a:p>
            <a:r>
              <a:rPr lang="tr-TR" sz="2400" dirty="0">
                <a:latin typeface="Comic Sans MS" panose="030F0702030302020204" pitchFamily="66" charset="0"/>
              </a:rPr>
              <a:t>NİSAN:</a:t>
            </a:r>
          </a:p>
          <a:p>
            <a:pPr marL="285750" indent="-285750">
              <a:buFont typeface="Arial" panose="020B0604020202020204" pitchFamily="34" charset="0"/>
              <a:buChar char="•"/>
            </a:pPr>
            <a:r>
              <a:rPr lang="tr-TR" sz="2400" dirty="0" smtClean="0">
                <a:latin typeface="Comic Sans MS" panose="030F0702030302020204" pitchFamily="66" charset="0"/>
              </a:rPr>
              <a:t>Üretilen oyunların toplantıda sunulması ve okul derslerinde uygulamaya alınması</a:t>
            </a:r>
            <a:endParaRPr lang="tr-TR" sz="2400" dirty="0">
              <a:latin typeface="Comic Sans MS" panose="030F0702030302020204" pitchFamily="66" charset="0"/>
            </a:endParaRPr>
          </a:p>
          <a:p>
            <a:pPr marL="285750" indent="-285750">
              <a:buFont typeface="Arial" panose="020B0604020202020204" pitchFamily="34" charset="0"/>
              <a:buChar char="•"/>
            </a:pPr>
            <a:endParaRPr lang="tr-TR" sz="2400" dirty="0">
              <a:latin typeface="Comic Sans MS" panose="030F0702030302020204" pitchFamily="66" charset="0"/>
            </a:endParaRPr>
          </a:p>
          <a:p>
            <a:pPr marL="285750" indent="-285750">
              <a:buFont typeface="Arial" panose="020B0604020202020204" pitchFamily="34" charset="0"/>
              <a:buChar char="•"/>
            </a:pPr>
            <a:endParaRPr lang="tr-TR" sz="2400" dirty="0">
              <a:latin typeface="Comic Sans MS" panose="030F0702030302020204" pitchFamily="66" charset="0"/>
            </a:endParaRPr>
          </a:p>
        </p:txBody>
      </p:sp>
      <p:sp>
        <p:nvSpPr>
          <p:cNvPr id="8" name="Metin kutusu 7">
            <a:extLst>
              <a:ext uri="{FF2B5EF4-FFF2-40B4-BE49-F238E27FC236}">
                <a16:creationId xmlns="" xmlns:a16="http://schemas.microsoft.com/office/drawing/2014/main" id="{5296CCC5-BB80-48E6-A2D3-40239475FB6C}"/>
              </a:ext>
            </a:extLst>
          </p:cNvPr>
          <p:cNvSpPr txBox="1"/>
          <p:nvPr/>
        </p:nvSpPr>
        <p:spPr>
          <a:xfrm>
            <a:off x="6576158" y="1491624"/>
            <a:ext cx="5210810" cy="4339650"/>
          </a:xfrm>
          <a:prstGeom prst="rect">
            <a:avLst/>
          </a:prstGeom>
          <a:noFill/>
        </p:spPr>
        <p:txBody>
          <a:bodyPr wrap="square" rtlCol="0">
            <a:spAutoFit/>
          </a:bodyPr>
          <a:lstStyle/>
          <a:p>
            <a:r>
              <a:rPr lang="tr-TR" sz="2400" dirty="0">
                <a:latin typeface="Comic Sans MS" panose="030F0702030302020204" pitchFamily="66" charset="0"/>
              </a:rPr>
              <a:t>MAYIS:</a:t>
            </a:r>
          </a:p>
          <a:p>
            <a:pPr marL="285750" indent="-285750">
              <a:buFont typeface="Arial" panose="020B0604020202020204" pitchFamily="34" charset="0"/>
              <a:buChar char="•"/>
            </a:pPr>
            <a:r>
              <a:rPr lang="tr-TR" sz="2400" dirty="0">
                <a:latin typeface="Comic Sans MS" panose="030F0702030302020204" pitchFamily="66" charset="0"/>
              </a:rPr>
              <a:t>Projenin sonuç analizinin yapılması</a:t>
            </a:r>
          </a:p>
          <a:p>
            <a:pPr marL="285750" indent="-285750">
              <a:buFont typeface="Arial" panose="020B0604020202020204" pitchFamily="34" charset="0"/>
              <a:buChar char="•"/>
            </a:pPr>
            <a:r>
              <a:rPr lang="tr-TR" sz="2400" dirty="0">
                <a:latin typeface="Comic Sans MS" panose="030F0702030302020204" pitchFamily="66" charset="0"/>
              </a:rPr>
              <a:t>Projede çıkan ürünlerin gözlenmesi</a:t>
            </a:r>
          </a:p>
          <a:p>
            <a:pPr marL="285750" indent="-285750">
              <a:buFont typeface="Arial" panose="020B0604020202020204" pitchFamily="34" charset="0"/>
              <a:buChar char="•"/>
            </a:pPr>
            <a:r>
              <a:rPr lang="tr-TR" sz="2400" dirty="0">
                <a:latin typeface="Comic Sans MS" panose="030F0702030302020204" pitchFamily="66" charset="0"/>
              </a:rPr>
              <a:t>Ortaklarla değerlendirme toplantısının yapılması</a:t>
            </a:r>
          </a:p>
          <a:p>
            <a:pPr marL="285750" indent="-285750">
              <a:buFont typeface="Arial" panose="020B0604020202020204" pitchFamily="34" charset="0"/>
              <a:buChar char="•"/>
            </a:pPr>
            <a:r>
              <a:rPr lang="tr-TR" sz="2400" dirty="0">
                <a:latin typeface="Comic Sans MS" panose="030F0702030302020204" pitchFamily="66" charset="0"/>
              </a:rPr>
              <a:t>Proje sürecinde yapılan etkinliklerden oluşan derginin çıkarılması</a:t>
            </a:r>
          </a:p>
          <a:p>
            <a:endParaRPr lang="tr-TR" dirty="0"/>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45343986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