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Lst>
  <p:sldSz cy="6858000" cx="12192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5767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7511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9732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83C81-BE3D-4471-B63D-B7C277E24337}"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26512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F383C81-BE3D-4471-B63D-B7C277E24337}" type="datetimeFigureOut">
              <a:rPr lang="tr-TR" smtClean="0"/>
              <a:t>28.12.2021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02028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F383C81-BE3D-4471-B63D-B7C277E24337}"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42489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F383C81-BE3D-4471-B63D-B7C277E24337}" type="datetimeFigureOut">
              <a:rPr lang="tr-TR" smtClean="0"/>
              <a:t>28.12.2021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305301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F383C81-BE3D-4471-B63D-B7C277E24337}" type="datetimeFigureOut">
              <a:rPr lang="tr-TR" smtClean="0"/>
              <a:t>28.12.2021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5187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383C81-BE3D-4471-B63D-B7C277E24337}" type="datetimeFigureOut">
              <a:rPr lang="tr-TR" smtClean="0"/>
              <a:t>28.12.2021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1909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22075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28.12.2021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12293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83C81-BE3D-4471-B63D-B7C277E24337}" type="datetimeFigureOut">
              <a:rPr lang="tr-TR" smtClean="0"/>
              <a:t>28.12.2021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24F-FF4B-4EEB-AF03-D070879171B9}" type="slidenum">
              <a:rPr lang="tr-TR" smtClean="0"/>
              <a:t>‹#›</a:t>
            </a:fld>
            <a:endParaRPr lang="tr-TR"/>
          </a:p>
        </p:txBody>
      </p:sp>
    </p:spTree>
    <p:extLst>
      <p:ext uri="{BB962C8B-B14F-4D97-AF65-F5344CB8AC3E}">
        <p14:creationId xmlns:p14="http://schemas.microsoft.com/office/powerpoint/2010/main" val="307837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36" y="-2147455"/>
            <a:ext cx="12192000" cy="6858000"/>
          </a:xfrm>
          <a:prstGeom prst="rect">
            <a:avLst/>
          </a:prstGeom>
        </p:spPr>
      </p:pic>
      <p:sp>
        <p:nvSpPr>
          <p:cNvPr id="9" name="Metin kutusu 8"/>
          <p:cNvSpPr txBox="1"/>
          <p:nvPr/>
        </p:nvSpPr>
        <p:spPr>
          <a:xfrm>
            <a:off x="2294937" y="5671124"/>
            <a:ext cx="7412670" cy="923330"/>
          </a:xfrm>
          <a:prstGeom prst="rect">
            <a:avLst/>
          </a:prstGeom>
          <a:noFill/>
        </p:spPr>
        <p:txBody>
          <a:bodyPr wrap="none" rtlCol="0">
            <a:spAutoFit/>
          </a:bodyPr>
          <a:lstStyle/>
          <a:p>
            <a:r>
              <a:rPr lang="tr-TR" sz="5400" b="1" dirty="0" smtClean="0">
                <a:solidFill>
                  <a:schemeClr val="accent1">
                    <a:lumMod val="50000"/>
                  </a:schemeClr>
                </a:solidFill>
                <a:effectLst>
                  <a:outerShdw blurRad="38100" dist="38100" dir="2700000" algn="tl">
                    <a:srgbClr val="000000">
                      <a:alpha val="43137"/>
                    </a:srgbClr>
                  </a:outerShdw>
                </a:effectLst>
              </a:rPr>
              <a:t>PROJE PAYLAŞIM SERİSİ 1</a:t>
            </a:r>
            <a:endParaRPr lang="tr-TR" sz="5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39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21827"/>
            <a:ext cx="12192000" cy="6858000"/>
          </a:xfrm>
        </p:spPr>
      </p:pic>
      <p:sp>
        <p:nvSpPr>
          <p:cNvPr id="7" name="object 5"/>
          <p:cNvSpPr txBox="1">
            <a:spLocks noGrp="1"/>
          </p:cNvSpPr>
          <p:nvPr>
            <p:ph type="title"/>
          </p:nvPr>
        </p:nvSpPr>
        <p:spPr>
          <a:xfrm>
            <a:off x="804072" y="747232"/>
            <a:ext cx="7884216" cy="1182375"/>
          </a:xfrm>
          <a:prstGeom prst="rect">
            <a:avLst/>
          </a:prstGeom>
        </p:spPr>
        <p:txBody>
          <a:bodyPr vert="horz" wrap="square" lIns="0" tIns="12700" rIns="0" bIns="0" rtlCol="0">
            <a:spAutoFit/>
          </a:bodyPr>
          <a:lstStyle/>
          <a:p>
            <a:pPr marL="12700">
              <a:lnSpc>
                <a:spcPct val="100000"/>
              </a:lnSpc>
              <a:spcBef>
                <a:spcPts val="100"/>
              </a:spcBef>
            </a:pPr>
            <a:r>
              <a:rPr lang="tr-TR" b="0" spc="-225" dirty="0" smtClean="0">
                <a:solidFill>
                  <a:srgbClr val="002060"/>
                </a:solidFill>
                <a:effectLst>
                  <a:outerShdw blurRad="38100" dist="38100" dir="2700000" algn="tl">
                    <a:srgbClr val="000000">
                      <a:alpha val="43137"/>
                    </a:srgbClr>
                  </a:outerShdw>
                </a:effectLst>
                <a:latin typeface="+mn-lt"/>
                <a:cs typeface="Arial"/>
              </a:rPr>
              <a:t>Proje Adı: </a:t>
            </a:r>
            <a:r>
              <a:rPr lang="tr-TR" sz="3200" b="1" dirty="0" smtClean="0">
                <a:effectLst>
                  <a:outerShdw blurRad="38100" dist="38100" dir="2700000" algn="tl">
                    <a:srgbClr val="000000">
                      <a:alpha val="43137"/>
                    </a:srgbClr>
                  </a:outerShdw>
                </a:effectLst>
              </a:rPr>
              <a:t>DÖRT </a:t>
            </a:r>
            <a:r>
              <a:rPr lang="tr-TR" sz="3200" b="1" dirty="0">
                <a:effectLst>
                  <a:outerShdw blurRad="38100" dist="38100" dir="2700000" algn="tl">
                    <a:srgbClr val="000000">
                      <a:alpha val="43137"/>
                    </a:srgbClr>
                  </a:outerShdw>
                </a:effectLst>
              </a:rPr>
              <a:t>YILDIZDAN BİNLERCE DERS</a:t>
            </a:r>
            <a:r>
              <a:rPr lang="tr-TR" sz="3200" dirty="0"/>
              <a:t/>
            </a:r>
            <a:br>
              <a:rPr lang="tr-TR" sz="3200" dirty="0"/>
            </a:br>
            <a:endParaRPr sz="3200" b="0" dirty="0">
              <a:solidFill>
                <a:srgbClr val="002060"/>
              </a:solidFill>
              <a:effectLst>
                <a:outerShdw blurRad="38100" dist="38100" dir="2700000" algn="tl">
                  <a:srgbClr val="000000">
                    <a:alpha val="43137"/>
                  </a:srgbClr>
                </a:outerShdw>
              </a:effectLst>
              <a:latin typeface="+mn-lt"/>
              <a:cs typeface="Arial"/>
            </a:endParaRPr>
          </a:p>
        </p:txBody>
      </p:sp>
      <p:sp>
        <p:nvSpPr>
          <p:cNvPr id="8" name="object 5"/>
          <p:cNvSpPr txBox="1">
            <a:spLocks/>
          </p:cNvSpPr>
          <p:nvPr/>
        </p:nvSpPr>
        <p:spPr>
          <a:xfrm>
            <a:off x="739418" y="403088"/>
            <a:ext cx="9461038" cy="377026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000" spc="-225" dirty="0" smtClean="0">
                <a:solidFill>
                  <a:srgbClr val="002060"/>
                </a:solidFill>
                <a:effectLst>
                  <a:outerShdw blurRad="38100" dist="38100" dir="2700000" algn="tl">
                    <a:srgbClr val="000000">
                      <a:alpha val="43137"/>
                    </a:srgbClr>
                  </a:outerShdw>
                </a:effectLst>
                <a:latin typeface="+mn-lt"/>
                <a:cs typeface="Arial"/>
              </a:rPr>
              <a:t>Nadire İNAL – Ahmet Kutsi Tecer  Özel Eğitim  Meslek  Okulu</a:t>
            </a:r>
            <a:endParaRPr lang="tr-TR" sz="2000"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z="2000" spc="-225" dirty="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z="2000"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z="2000" spc="-225" dirty="0" smtClean="0">
                <a:solidFill>
                  <a:srgbClr val="002060"/>
                </a:solidFill>
                <a:effectLst>
                  <a:outerShdw blurRad="38100" dist="38100" dir="2700000" algn="tl">
                    <a:srgbClr val="000000">
                      <a:alpha val="43137"/>
                    </a:srgbClr>
                  </a:outerShdw>
                </a:effectLst>
                <a:latin typeface="+mn-lt"/>
                <a:cs typeface="Arial"/>
              </a:rPr>
              <a:t>Kısa Açıklama:  </a:t>
            </a:r>
            <a:r>
              <a:rPr lang="tr-TR" sz="2000" dirty="0"/>
              <a:t>Bugün tıp, astronomi, matematik, şiir alanlarında bu kadar ilerlemişsek bunu geçmişte bu disiplinlere büyük katkılar sunan insanlara borçluyuz. Bu insanlardan tüm dünyada bilinen ve buluşları ve fikirleri nesillerden nesillere aktarılan Türk ve Dünya bilim insanları ve düşünürlerini tanımak için projemizi oluşturduk. </a:t>
            </a:r>
            <a:endParaRPr lang="tr-TR" sz="2000" dirty="0" smtClean="0"/>
          </a:p>
          <a:p>
            <a:pPr marL="12700">
              <a:lnSpc>
                <a:spcPct val="100000"/>
              </a:lnSpc>
              <a:spcBef>
                <a:spcPts val="100"/>
              </a:spcBef>
            </a:pPr>
            <a:r>
              <a:rPr lang="tr-TR" sz="2000" dirty="0"/>
              <a:t>Dört aylık bir çalışma süreci ile her ay bir büyüğümüzü tanıyıp o ay boyunca Web 0.2 araçlarını kullanarak öğrencilerin çok yönlü gelişimine katkı sağlanacaktır. Bu süreçte öğrenciler hem bu insanları tanıyacak ve rol model alacak hem de birbirinden farklı Web 0.2 araçları öğrenmiş olacaklar</a:t>
            </a:r>
          </a:p>
          <a:p>
            <a:pPr marL="12700">
              <a:lnSpc>
                <a:spcPct val="100000"/>
              </a:lnSpc>
              <a:spcBef>
                <a:spcPts val="100"/>
              </a:spcBef>
            </a:pPr>
            <a:r>
              <a:rPr lang="tr-TR" sz="2000" spc="-225" dirty="0" smtClean="0">
                <a:solidFill>
                  <a:srgbClr val="002060"/>
                </a:solidFill>
                <a:effectLst>
                  <a:outerShdw blurRad="38100" dist="38100" dir="2700000" algn="tl">
                    <a:srgbClr val="000000">
                      <a:alpha val="43137"/>
                    </a:srgbClr>
                  </a:outerShdw>
                </a:effectLst>
                <a:latin typeface="+mn-lt"/>
                <a:cs typeface="Arial"/>
              </a:rPr>
              <a:t> </a:t>
            </a:r>
            <a:endParaRPr lang="tr-TR" sz="2000" dirty="0">
              <a:solidFill>
                <a:srgbClr val="002060"/>
              </a:solidFill>
              <a:effectLst>
                <a:outerShdw blurRad="38100" dist="38100" dir="2700000" algn="tl">
                  <a:srgbClr val="000000">
                    <a:alpha val="43137"/>
                  </a:srgbClr>
                </a:outerShdw>
              </a:effectLst>
              <a:latin typeface="+mn-lt"/>
              <a:cs typeface="Arial"/>
            </a:endParaRPr>
          </a:p>
        </p:txBody>
      </p:sp>
      <p:sp>
        <p:nvSpPr>
          <p:cNvPr id="9" name="object 5"/>
          <p:cNvSpPr txBox="1">
            <a:spLocks/>
          </p:cNvSpPr>
          <p:nvPr/>
        </p:nvSpPr>
        <p:spPr>
          <a:xfrm>
            <a:off x="739418" y="1725997"/>
            <a:ext cx="5210810" cy="275973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Yaş Grubu :16 -19</a:t>
            </a: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10" name="object 5"/>
          <p:cNvSpPr txBox="1">
            <a:spLocks/>
          </p:cNvSpPr>
          <p:nvPr/>
        </p:nvSpPr>
        <p:spPr>
          <a:xfrm>
            <a:off x="804072" y="2527236"/>
            <a:ext cx="7236144" cy="275973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Katılabilecek Branşlar:  </a:t>
            </a:r>
            <a:r>
              <a:rPr lang="tr-TR" sz="3200" spc="-225" dirty="0" smtClean="0">
                <a:solidFill>
                  <a:srgbClr val="002060"/>
                </a:solidFill>
                <a:effectLst>
                  <a:outerShdw blurRad="38100" dist="38100" dir="2700000" algn="tl">
                    <a:srgbClr val="000000">
                      <a:alpha val="43137"/>
                    </a:srgbClr>
                  </a:outerShdw>
                </a:effectLst>
                <a:latin typeface="+mn-lt"/>
                <a:cs typeface="Arial"/>
              </a:rPr>
              <a:t>Özel Eğitim, Türkçe</a:t>
            </a:r>
            <a:endParaRPr lang="tr-TR" sz="32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261678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1845" y="1825625"/>
            <a:ext cx="2008309"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5"/>
          <p:cNvSpPr txBox="1">
            <a:spLocks/>
          </p:cNvSpPr>
          <p:nvPr/>
        </p:nvSpPr>
        <p:spPr>
          <a:xfrm>
            <a:off x="737563" y="-140913"/>
            <a:ext cx="10326989" cy="487056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endParaRPr lang="tr-TR"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Proje Hedefleri: </a:t>
            </a:r>
          </a:p>
          <a:p>
            <a:r>
              <a:rPr lang="tr-TR" sz="2400" dirty="0"/>
              <a:t>Dört büyük bilim insanının ve düşünürlerin bilime, kültüre ve dile katkıları hususunda disiplinler arası etkileşim ile farkındalık oluşturmayı ve bu proje ile öğrencilerimizin kültürel becerilerini geliştirmeyi,</a:t>
            </a:r>
          </a:p>
          <a:p>
            <a:r>
              <a:rPr lang="tr-TR" sz="2400" dirty="0"/>
              <a:t>Öğrencilerin farklı ülke, şehir ve okullardaki akranlarıyla beraber çalışmaları, çalışırken sosyalleşmeleri, sosyalleşirken de farklı bakış açıları kazanmaları ve becerilerini fark etmelerini,</a:t>
            </a:r>
          </a:p>
          <a:p>
            <a:r>
              <a:rPr lang="tr-TR" sz="2400" dirty="0"/>
              <a:t> Bu çalışma sürecinde her ay farklı web 2.0 araçları kullanarak çalışmalarını yapacaklar ve sonucunda ortak ve işbirlikçi ürünler ortaya çıkarmayı,</a:t>
            </a:r>
          </a:p>
          <a:p>
            <a:r>
              <a:rPr lang="tr-TR" sz="2400" dirty="0"/>
              <a:t>Öğrencilerimizin motivasyonlarını arttırmak, sorumluluk alabilmelerini sağlamak ve teknolojiyi doğru ve etkin kullanmalarını sağlamayı hedefliyoruz.</a:t>
            </a:r>
          </a:p>
          <a:p>
            <a:pPr marL="12700">
              <a:lnSpc>
                <a:spcPct val="100000"/>
              </a:lnSpc>
              <a:spcBef>
                <a:spcPts val="100"/>
              </a:spcBef>
            </a:pPr>
            <a:endParaRPr lang="tr-TR" sz="10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365508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911424" y="1621544"/>
            <a:ext cx="9793088" cy="36697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smtClean="0">
                <a:solidFill>
                  <a:srgbClr val="002060"/>
                </a:solidFill>
                <a:effectLst>
                  <a:outerShdw blurRad="38100" dist="38100" dir="2700000" algn="tl">
                    <a:srgbClr val="000000">
                      <a:alpha val="43137"/>
                    </a:srgbClr>
                  </a:outerShdw>
                </a:effectLst>
                <a:latin typeface="+mn-lt"/>
                <a:cs typeface="Arial"/>
              </a:rPr>
              <a:t>Beklenen Sonuçlar</a:t>
            </a:r>
          </a:p>
          <a:p>
            <a:r>
              <a:rPr lang="tr-TR" sz="2400" dirty="0"/>
              <a:t>1. Türk ve dünya bilginlerini ve düşünürlerini tanımak ve rol model almak</a:t>
            </a:r>
          </a:p>
          <a:p>
            <a:r>
              <a:rPr lang="tr-TR" sz="2400" dirty="0"/>
              <a:t>2. Web 0.2 araçlarını etkin bir şekilde kullanır.</a:t>
            </a:r>
          </a:p>
          <a:p>
            <a:r>
              <a:rPr lang="tr-TR" sz="2400" dirty="0"/>
              <a:t>3.Sorumluluk almalarını sağlamak</a:t>
            </a:r>
          </a:p>
          <a:p>
            <a:r>
              <a:rPr lang="tr-TR" sz="2400" dirty="0"/>
              <a:t>4.Akranlarıyla işbirliği ve uyum içinde çalışmalarına olanak tanımak</a:t>
            </a:r>
          </a:p>
          <a:p>
            <a:r>
              <a:rPr lang="tr-TR" sz="2400" dirty="0"/>
              <a:t>5.Duygu ve düşüncelerini ifade edebilir.</a:t>
            </a:r>
          </a:p>
          <a:p>
            <a:r>
              <a:rPr lang="tr-TR" sz="2400" dirty="0"/>
              <a:t>6.Eleştirel düşünme becerilerini kullanır.</a:t>
            </a:r>
          </a:p>
          <a:p>
            <a:r>
              <a:rPr lang="tr-TR" sz="2400" dirty="0"/>
              <a:t>7.Ele alınan sorunlara farklı çözümler üretir.</a:t>
            </a:r>
          </a:p>
          <a:p>
            <a:r>
              <a:rPr lang="tr-TR" sz="2400" dirty="0"/>
              <a:t>8.Okudukları ile ilgili çıkarımlarda bulunur.</a:t>
            </a:r>
          </a:p>
          <a:p>
            <a:pPr marL="12700">
              <a:lnSpc>
                <a:spcPct val="100000"/>
              </a:lnSpc>
              <a:spcBef>
                <a:spcPts val="100"/>
              </a:spcBef>
            </a:pPr>
            <a:endParaRPr lang="tr-TR" sz="20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265416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623392" y="518859"/>
            <a:ext cx="10729192" cy="6313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1800" spc="-225" dirty="0" smtClean="0">
                <a:solidFill>
                  <a:srgbClr val="002060"/>
                </a:solidFill>
                <a:effectLst>
                  <a:outerShdw blurRad="38100" dist="38100" dir="2700000" algn="tl">
                    <a:srgbClr val="000000">
                      <a:alpha val="43137"/>
                    </a:srgbClr>
                  </a:outerShdw>
                </a:effectLst>
                <a:latin typeface="+mn-lt"/>
                <a:cs typeface="Arial"/>
              </a:rPr>
              <a:t>Çalışma Takvimi ve Planlanan Etkinlikler</a:t>
            </a:r>
          </a:p>
          <a:p>
            <a:r>
              <a:rPr lang="tr-TR" sz="1800" dirty="0"/>
              <a:t>ŞUBAT</a:t>
            </a:r>
          </a:p>
          <a:p>
            <a:r>
              <a:rPr lang="tr-TR" sz="1800" dirty="0"/>
              <a:t>1.Tanışma, ön anket, öğrencileri projeye dahil etme</a:t>
            </a:r>
          </a:p>
          <a:p>
            <a:r>
              <a:rPr lang="tr-TR" sz="1800" dirty="0"/>
              <a:t>2.Bilgilendirme </a:t>
            </a:r>
            <a:r>
              <a:rPr lang="tr-TR" sz="1800" dirty="0" err="1"/>
              <a:t>webinarı</a:t>
            </a:r>
            <a:endParaRPr lang="tr-TR" sz="1800" dirty="0"/>
          </a:p>
          <a:p>
            <a:r>
              <a:rPr lang="tr-TR" sz="1800" dirty="0"/>
              <a:t>3.Öğrenci, öğretmen, okul ve şehir tanıtımları</a:t>
            </a:r>
          </a:p>
          <a:p>
            <a:r>
              <a:rPr lang="tr-TR" sz="1800" dirty="0"/>
              <a:t>4. Logonun belirlenmesi</a:t>
            </a:r>
          </a:p>
          <a:p>
            <a:r>
              <a:rPr lang="tr-TR" sz="1800" dirty="0"/>
              <a:t>5. Afişin belirlenmesi</a:t>
            </a:r>
          </a:p>
          <a:p>
            <a:r>
              <a:rPr lang="tr-TR" sz="1800" dirty="0"/>
              <a:t>6. Yunus Emre ile ilgili etkinlikler</a:t>
            </a:r>
          </a:p>
          <a:p>
            <a:r>
              <a:rPr lang="tr-TR" sz="1800" dirty="0"/>
              <a:t>7. </a:t>
            </a:r>
            <a:r>
              <a:rPr lang="tr-TR" sz="1800" dirty="0" err="1"/>
              <a:t>Akrostij</a:t>
            </a:r>
            <a:r>
              <a:rPr lang="tr-TR" sz="1800" dirty="0"/>
              <a:t> şiir</a:t>
            </a:r>
          </a:p>
          <a:p>
            <a:r>
              <a:rPr lang="tr-TR" sz="1800" dirty="0"/>
              <a:t>MART</a:t>
            </a:r>
          </a:p>
          <a:p>
            <a:r>
              <a:rPr lang="tr-TR" sz="1800" dirty="0"/>
              <a:t>1. Şubat ayı değerlendirme toplantısı </a:t>
            </a:r>
          </a:p>
          <a:p>
            <a:r>
              <a:rPr lang="tr-TR" sz="1800" dirty="0"/>
              <a:t>2. </a:t>
            </a:r>
            <a:r>
              <a:rPr lang="tr-TR" sz="1800" dirty="0" err="1"/>
              <a:t>İbni</a:t>
            </a:r>
            <a:r>
              <a:rPr lang="tr-TR" sz="1800" dirty="0"/>
              <a:t> Sina ile ilgili etkinlikler</a:t>
            </a:r>
          </a:p>
          <a:p>
            <a:r>
              <a:rPr lang="tr-TR" sz="1800" dirty="0"/>
              <a:t>3. </a:t>
            </a:r>
            <a:r>
              <a:rPr lang="tr-TR" sz="1800" dirty="0" err="1"/>
              <a:t>eTwinning</a:t>
            </a:r>
            <a:r>
              <a:rPr lang="tr-TR" sz="1800" dirty="0"/>
              <a:t> panosunun hazırlanması</a:t>
            </a:r>
          </a:p>
          <a:p>
            <a:r>
              <a:rPr lang="tr-TR" sz="1800" dirty="0"/>
              <a:t>4.İbni Sina hakkında sesli kitap</a:t>
            </a:r>
          </a:p>
          <a:p>
            <a:r>
              <a:rPr lang="tr-TR" sz="1800" dirty="0"/>
              <a:t> </a:t>
            </a:r>
            <a:r>
              <a:rPr lang="tr-TR" sz="1800" dirty="0" smtClean="0"/>
              <a:t>NİSAN</a:t>
            </a:r>
            <a:endParaRPr lang="tr-TR" sz="1800" dirty="0"/>
          </a:p>
          <a:p>
            <a:r>
              <a:rPr lang="tr-TR" sz="1800" dirty="0"/>
              <a:t>1. Mart ayı değerlendirme toplantısı </a:t>
            </a:r>
          </a:p>
          <a:p>
            <a:r>
              <a:rPr lang="tr-TR" sz="1800" dirty="0"/>
              <a:t>2.Mevlana ile ilgili etkinlikler</a:t>
            </a:r>
          </a:p>
          <a:p>
            <a:r>
              <a:rPr lang="tr-TR" sz="1800" dirty="0"/>
              <a:t>3.Mevlana sözlerinin ortak seslendirilmesi</a:t>
            </a:r>
          </a:p>
          <a:p>
            <a:r>
              <a:rPr lang="tr-TR" sz="1800" dirty="0"/>
              <a:t>MAYIS</a:t>
            </a:r>
          </a:p>
          <a:p>
            <a:r>
              <a:rPr lang="tr-TR" sz="1800" dirty="0"/>
              <a:t>1. Nisan ayı değerlendirme toplantısı</a:t>
            </a:r>
          </a:p>
          <a:p>
            <a:r>
              <a:rPr lang="tr-TR" sz="1800" dirty="0"/>
              <a:t>2.Harezmi ile ilgili etkinlikler</a:t>
            </a:r>
          </a:p>
          <a:p>
            <a:r>
              <a:rPr lang="tr-TR" sz="1800" dirty="0"/>
              <a:t>3. Web2.0 araçlarını kullanarak ortak ürünleri oluşturmak</a:t>
            </a:r>
          </a:p>
          <a:p>
            <a:r>
              <a:rPr lang="tr-TR" sz="1800" dirty="0"/>
              <a:t>4. Son testlerin yapılması</a:t>
            </a:r>
          </a:p>
          <a:p>
            <a:r>
              <a:rPr lang="tr-TR" sz="1800" dirty="0"/>
              <a:t>5. Kapanış toplantısı</a:t>
            </a:r>
          </a:p>
          <a:p>
            <a:pPr marL="12700">
              <a:lnSpc>
                <a:spcPct val="100000"/>
              </a:lnSpc>
              <a:spcBef>
                <a:spcPts val="100"/>
              </a:spcBef>
            </a:pPr>
            <a:endParaRPr lang="tr-TR" sz="18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p14="http://schemas.microsoft.com/office/powerpoint/2010/main" val="45343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