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Lst>
  <p:sldSz cy="6858000" cx="12192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5767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7511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9732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26512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02028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42489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F383C81-BE3D-4471-B63D-B7C277E24337}" type="datetimeFigureOut">
              <a:rPr lang="tr-TR" smtClean="0"/>
              <a:t>29.12.2021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305301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F383C81-BE3D-4471-B63D-B7C277E24337}" type="datetimeFigureOut">
              <a:rPr lang="tr-TR" smtClean="0"/>
              <a:t>29.12.2021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5187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383C81-BE3D-4471-B63D-B7C277E24337}" type="datetimeFigureOut">
              <a:rPr lang="tr-TR" smtClean="0"/>
              <a:t>29.12.2021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1909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22075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12293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83C81-BE3D-4471-B63D-B7C277E24337}" type="datetimeFigureOut">
              <a:rPr lang="tr-TR" smtClean="0"/>
              <a:t>29.12.2021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24F-FF4B-4EEB-AF03-D070879171B9}" type="slidenum">
              <a:rPr lang="tr-TR" smtClean="0"/>
              <a:t>‹#›</a:t>
            </a:fld>
            <a:endParaRPr lang="tr-TR"/>
          </a:p>
        </p:txBody>
      </p:sp>
    </p:spTree>
    <p:extLst>
      <p:ext uri="{BB962C8B-B14F-4D97-AF65-F5344CB8AC3E}">
        <p14:creationId xmlns:p14="http://schemas.microsoft.com/office/powerpoint/2010/main" val="307837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36" y="-2147455"/>
            <a:ext cx="12192000" cy="6858000"/>
          </a:xfrm>
          <a:prstGeom prst="rect">
            <a:avLst/>
          </a:prstGeom>
        </p:spPr>
      </p:pic>
      <p:sp>
        <p:nvSpPr>
          <p:cNvPr id="9" name="Metin kutusu 8"/>
          <p:cNvSpPr txBox="1"/>
          <p:nvPr/>
        </p:nvSpPr>
        <p:spPr>
          <a:xfrm>
            <a:off x="2294937" y="5671124"/>
            <a:ext cx="7412670" cy="923330"/>
          </a:xfrm>
          <a:prstGeom prst="rect">
            <a:avLst/>
          </a:prstGeom>
          <a:noFill/>
        </p:spPr>
        <p:txBody>
          <a:bodyPr wrap="none" rtlCol="0">
            <a:spAutoFit/>
          </a:bodyPr>
          <a:lstStyle/>
          <a:p>
            <a:r>
              <a:rPr lang="tr-TR" sz="5400" b="1" dirty="0" smtClean="0">
                <a:solidFill>
                  <a:schemeClr val="accent1">
                    <a:lumMod val="50000"/>
                  </a:schemeClr>
                </a:solidFill>
                <a:effectLst>
                  <a:outerShdw blurRad="38100" dist="38100" dir="2700000" algn="tl">
                    <a:srgbClr val="000000">
                      <a:alpha val="43137"/>
                    </a:srgbClr>
                  </a:outerShdw>
                </a:effectLst>
              </a:rPr>
              <a:t>PROJE PAYLAŞIM SERİSİ 1</a:t>
            </a:r>
            <a:endParaRPr lang="tr-TR" sz="5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39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7" name="object 5"/>
          <p:cNvSpPr txBox="1">
            <a:spLocks noGrp="1"/>
          </p:cNvSpPr>
          <p:nvPr>
            <p:ph type="title"/>
          </p:nvPr>
        </p:nvSpPr>
        <p:spPr>
          <a:xfrm>
            <a:off x="739418" y="1085785"/>
            <a:ext cx="7977861" cy="505267"/>
          </a:xfrm>
          <a:prstGeom prst="rect">
            <a:avLst/>
          </a:prstGeom>
        </p:spPr>
        <p:txBody>
          <a:bodyPr vert="horz" wrap="square" lIns="0" tIns="12700" rIns="0" bIns="0" rtlCol="0">
            <a:spAutoFit/>
          </a:bodyPr>
          <a:lstStyle/>
          <a:p>
            <a:pPr marL="12700">
              <a:lnSpc>
                <a:spcPct val="100000"/>
              </a:lnSpc>
              <a:spcBef>
                <a:spcPts val="100"/>
              </a:spcBef>
            </a:pPr>
            <a:r>
              <a:rPr lang="tr-TR" sz="3200" b="0" spc="-225" dirty="0" smtClean="0">
                <a:solidFill>
                  <a:srgbClr val="002060"/>
                </a:solidFill>
                <a:effectLst>
                  <a:outerShdw blurRad="38100" dist="38100" dir="2700000" algn="tl">
                    <a:srgbClr val="000000">
                      <a:alpha val="43137"/>
                    </a:srgbClr>
                  </a:outerShdw>
                </a:effectLst>
                <a:latin typeface="+mn-lt"/>
                <a:cs typeface="Arial"/>
              </a:rPr>
              <a:t>Proje </a:t>
            </a:r>
            <a:r>
              <a:rPr lang="tr-TR" sz="3200" b="0" spc="-225" dirty="0" smtClean="0">
                <a:solidFill>
                  <a:srgbClr val="002060"/>
                </a:solidFill>
                <a:effectLst>
                  <a:outerShdw blurRad="38100" dist="38100" dir="2700000" algn="tl">
                    <a:srgbClr val="000000">
                      <a:alpha val="43137"/>
                    </a:srgbClr>
                  </a:outerShdw>
                </a:effectLst>
                <a:latin typeface="+mn-lt"/>
                <a:cs typeface="Arial"/>
              </a:rPr>
              <a:t>Adı </a:t>
            </a:r>
            <a:r>
              <a:rPr lang="tr-TR" sz="3200" dirty="0"/>
              <a:t>DÖNÜŞTÜR YAP ÖĞREN</a:t>
            </a:r>
            <a:endParaRPr sz="3200" b="0" dirty="0">
              <a:solidFill>
                <a:srgbClr val="002060"/>
              </a:solidFill>
              <a:effectLst>
                <a:outerShdw blurRad="38100" dist="38100" dir="2700000" algn="tl">
                  <a:srgbClr val="000000">
                    <a:alpha val="43137"/>
                  </a:srgbClr>
                </a:outerShdw>
              </a:effectLst>
              <a:latin typeface="+mn-lt"/>
              <a:cs typeface="Arial"/>
            </a:endParaRPr>
          </a:p>
        </p:txBody>
      </p:sp>
      <p:sp>
        <p:nvSpPr>
          <p:cNvPr id="8" name="object 5"/>
          <p:cNvSpPr txBox="1">
            <a:spLocks/>
          </p:cNvSpPr>
          <p:nvPr/>
        </p:nvSpPr>
        <p:spPr>
          <a:xfrm>
            <a:off x="739418" y="1573919"/>
            <a:ext cx="11304536" cy="142859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Kısa </a:t>
            </a:r>
            <a:r>
              <a:rPr lang="tr-TR" spc="-225" dirty="0" smtClean="0">
                <a:solidFill>
                  <a:srgbClr val="002060"/>
                </a:solidFill>
                <a:effectLst>
                  <a:outerShdw blurRad="38100" dist="38100" dir="2700000" algn="tl">
                    <a:srgbClr val="000000">
                      <a:alpha val="43137"/>
                    </a:srgbClr>
                  </a:outerShdw>
                </a:effectLst>
                <a:latin typeface="+mn-lt"/>
                <a:cs typeface="Arial"/>
              </a:rPr>
              <a:t>Açıklama </a:t>
            </a:r>
            <a:r>
              <a:rPr lang="tr-TR" sz="2400" dirty="0"/>
              <a:t>Öğrencilere çevre duyarlılığı kazandırmak amacıyla atıklardan hayal güçlerini kullanarak çeşitli materyaller tasarlamasıyla yaparak yaşayarak kalıcı öğrenmelerini sağlamaları</a:t>
            </a:r>
            <a:r>
              <a:rPr lang="tr-TR" sz="2400" spc="-225" dirty="0" smtClean="0">
                <a:solidFill>
                  <a:srgbClr val="002060"/>
                </a:solidFill>
                <a:effectLst>
                  <a:outerShdw blurRad="38100" dist="38100" dir="2700000" algn="tl">
                    <a:srgbClr val="000000">
                      <a:alpha val="43137"/>
                    </a:srgbClr>
                  </a:outerShdw>
                </a:effectLst>
                <a:latin typeface="+mn-lt"/>
                <a:cs typeface="Arial"/>
              </a:rPr>
              <a:t> </a:t>
            </a:r>
            <a:endParaRPr lang="tr-TR" sz="2400" dirty="0">
              <a:solidFill>
                <a:srgbClr val="002060"/>
              </a:solidFill>
              <a:effectLst>
                <a:outerShdw blurRad="38100" dist="38100" dir="2700000" algn="tl">
                  <a:srgbClr val="000000">
                    <a:alpha val="43137"/>
                  </a:srgbClr>
                </a:outerShdw>
              </a:effectLst>
              <a:latin typeface="+mn-lt"/>
              <a:cs typeface="Arial"/>
            </a:endParaRPr>
          </a:p>
        </p:txBody>
      </p:sp>
      <p:sp>
        <p:nvSpPr>
          <p:cNvPr id="9" name="object 5"/>
          <p:cNvSpPr txBox="1">
            <a:spLocks/>
          </p:cNvSpPr>
          <p:nvPr/>
        </p:nvSpPr>
        <p:spPr>
          <a:xfrm>
            <a:off x="739417" y="1725997"/>
            <a:ext cx="11130365" cy="275973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Yaş Grubu </a:t>
            </a:r>
            <a:r>
              <a:rPr lang="tr-TR" sz="2400" dirty="0"/>
              <a:t>11-14 (Ortaokul)</a:t>
            </a:r>
          </a:p>
          <a:p>
            <a:pPr marL="12700">
              <a:lnSpc>
                <a:spcPct val="100000"/>
              </a:lnSpc>
              <a:spcBef>
                <a:spcPts val="100"/>
              </a:spcBef>
            </a:pP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10" name="object 5"/>
          <p:cNvSpPr txBox="1">
            <a:spLocks/>
          </p:cNvSpPr>
          <p:nvPr/>
        </p:nvSpPr>
        <p:spPr>
          <a:xfrm>
            <a:off x="739416" y="2564426"/>
            <a:ext cx="10782023" cy="268535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endParaRPr lang="tr-TR" spc="-225" dirty="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Katılabilecek Branşlar </a:t>
            </a:r>
            <a:r>
              <a:rPr lang="tr-TR" sz="2000" dirty="0"/>
              <a:t>Fen Bilimleri Öğretmenleri, Teknoloji ve Tasarım Öğretmenleri, İngilizce Öğretmenleri, Matematik Öğretmenleri, Müzik Öğretmenleri, Görsel Sanatlar Öğretmenleri, Din Kültürü ve Ahlak Bilgisi Öğretmenleri, Türkçe Öğretmenleri</a:t>
            </a:r>
            <a:endParaRPr lang="tr-TR" sz="20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261678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1845" y="1825625"/>
            <a:ext cx="2008309"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5"/>
          <p:cNvSpPr txBox="1">
            <a:spLocks/>
          </p:cNvSpPr>
          <p:nvPr/>
        </p:nvSpPr>
        <p:spPr>
          <a:xfrm>
            <a:off x="737563" y="842419"/>
            <a:ext cx="11019008"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Proje Hedefleri</a:t>
            </a: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3" name="Metin kutusu 2"/>
          <p:cNvSpPr txBox="1"/>
          <p:nvPr/>
        </p:nvSpPr>
        <p:spPr>
          <a:xfrm>
            <a:off x="731520" y="1690688"/>
            <a:ext cx="11042469" cy="3539430"/>
          </a:xfrm>
          <a:prstGeom prst="rect">
            <a:avLst/>
          </a:prstGeom>
          <a:noFill/>
        </p:spPr>
        <p:txBody>
          <a:bodyPr wrap="square" rtlCol="0">
            <a:spAutoFit/>
          </a:bodyPr>
          <a:lstStyle/>
          <a:p>
            <a:r>
              <a:rPr lang="tr-TR" sz="2800" dirty="0"/>
              <a:t>Projemiz, öğrencilerin, atıkları geri dönüştürmek için çeşitli materyaller oluşturmalarını amaçlamıştır. Atıkları ders materyalleri olarak kullanmalarının yanı sıra yeni eşyalar olarak kullanabilecekleri ürünler oluşturmaları beklenmektedir. Bu sayede çevresine duyarlı, tutumlu, üretken, hayal gücünü kullanan, yaparak yaşayarak öğrenen çevreye bilinçli bireyler olmaları sağlanacaktır. Akranları ile fikir alışverişinde bulunacak olan öğrencilerimiz, ayrıca web 2.0 araçlarını da iş birliği içerisinde </a:t>
            </a:r>
            <a:r>
              <a:rPr lang="tr-TR" sz="2800" dirty="0" smtClean="0"/>
              <a:t>kullanacaklardır.</a:t>
            </a:r>
            <a:endParaRPr lang="tr-TR" sz="2800" dirty="0"/>
          </a:p>
        </p:txBody>
      </p:sp>
    </p:spTree>
    <p:extLst>
      <p:ext uri="{BB962C8B-B14F-4D97-AF65-F5344CB8AC3E}">
        <p14:creationId xmlns:p14="http://schemas.microsoft.com/office/powerpoint/2010/main" val="365508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1014654" y="569369"/>
            <a:ext cx="710477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Beklenen Sonuçlar</a:t>
            </a: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3" name="Metin kutusu 2"/>
          <p:cNvSpPr txBox="1"/>
          <p:nvPr/>
        </p:nvSpPr>
        <p:spPr>
          <a:xfrm>
            <a:off x="1014654" y="1341120"/>
            <a:ext cx="8538649" cy="3816429"/>
          </a:xfrm>
          <a:prstGeom prst="rect">
            <a:avLst/>
          </a:prstGeom>
          <a:noFill/>
        </p:spPr>
        <p:txBody>
          <a:bodyPr wrap="square" rtlCol="0">
            <a:spAutoFit/>
          </a:bodyPr>
          <a:lstStyle/>
          <a:p>
            <a:r>
              <a:rPr lang="tr-TR" sz="2800" dirty="0"/>
              <a:t>Öğrencilerimiz;</a:t>
            </a:r>
            <a:br>
              <a:rPr lang="tr-TR" sz="2800" dirty="0"/>
            </a:br>
            <a:r>
              <a:rPr lang="tr-TR" sz="2800" dirty="0"/>
              <a:t>. Atıkların ayrıştırılması ile ilgili bilgi sahibi olacak.</a:t>
            </a:r>
            <a:br>
              <a:rPr lang="tr-TR" sz="2800" dirty="0"/>
            </a:br>
            <a:r>
              <a:rPr lang="tr-TR" sz="2800" dirty="0"/>
              <a:t>.Çevresine duyarlılıkları gelişecek.</a:t>
            </a:r>
            <a:br>
              <a:rPr lang="tr-TR" sz="2800" dirty="0"/>
            </a:br>
            <a:r>
              <a:rPr lang="tr-TR" sz="2800" dirty="0"/>
              <a:t>.Hayal güçlerinin gelişmesi sağlanacak.</a:t>
            </a:r>
            <a:br>
              <a:rPr lang="tr-TR" sz="2800" dirty="0"/>
            </a:br>
            <a:r>
              <a:rPr lang="tr-TR" sz="2800" dirty="0"/>
              <a:t>.Oluşturdukları materyalleri kullanarak derslerdeki kavramları somutlaştırarak kalıcı öğrenmeleri sağlayacak.</a:t>
            </a:r>
            <a:br>
              <a:rPr lang="tr-TR" sz="2800" dirty="0"/>
            </a:br>
            <a:r>
              <a:rPr lang="tr-TR" sz="2800" dirty="0"/>
              <a:t>.Arkadaşları ile iş birliği içerisinde çalışacak.</a:t>
            </a:r>
          </a:p>
          <a:p>
            <a:r>
              <a:rPr lang="tr-TR" sz="2800" dirty="0"/>
              <a:t>.web 2.0 araçlarını kullanacak.</a:t>
            </a:r>
          </a:p>
          <a:p>
            <a:endParaRPr lang="tr-TR" dirty="0"/>
          </a:p>
        </p:txBody>
      </p:sp>
    </p:spTree>
    <p:extLst>
      <p:ext uri="{BB962C8B-B14F-4D97-AF65-F5344CB8AC3E}">
        <p14:creationId xmlns:p14="http://schemas.microsoft.com/office/powerpoint/2010/main" val="265416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765272" y="565062"/>
            <a:ext cx="7104773" cy="62837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4000" spc="-225" dirty="0" smtClean="0">
                <a:solidFill>
                  <a:srgbClr val="002060"/>
                </a:solidFill>
                <a:effectLst>
                  <a:outerShdw blurRad="38100" dist="38100" dir="2700000" algn="tl">
                    <a:srgbClr val="000000">
                      <a:alpha val="43137"/>
                    </a:srgbClr>
                  </a:outerShdw>
                </a:effectLst>
                <a:latin typeface="+mn-lt"/>
                <a:cs typeface="Arial"/>
              </a:rPr>
              <a:t>Çalışma Takvimi ve Planlanan Etkinlikler</a:t>
            </a:r>
            <a:endParaRPr lang="tr-TR" sz="4000" dirty="0">
              <a:solidFill>
                <a:srgbClr val="002060"/>
              </a:solidFill>
              <a:effectLst>
                <a:outerShdw blurRad="38100" dist="38100" dir="2700000" algn="tl">
                  <a:srgbClr val="000000">
                    <a:alpha val="43137"/>
                  </a:srgbClr>
                </a:outerShdw>
              </a:effectLst>
              <a:latin typeface="+mn-lt"/>
              <a:cs typeface="Arial"/>
            </a:endParaRPr>
          </a:p>
        </p:txBody>
      </p:sp>
      <p:sp>
        <p:nvSpPr>
          <p:cNvPr id="3" name="Metin kutusu 2"/>
          <p:cNvSpPr txBox="1"/>
          <p:nvPr/>
        </p:nvSpPr>
        <p:spPr>
          <a:xfrm>
            <a:off x="765272" y="1520785"/>
            <a:ext cx="4869174" cy="4031873"/>
          </a:xfrm>
          <a:prstGeom prst="rect">
            <a:avLst/>
          </a:prstGeom>
          <a:noFill/>
        </p:spPr>
        <p:txBody>
          <a:bodyPr wrap="square" rtlCol="0">
            <a:spAutoFit/>
          </a:bodyPr>
          <a:lstStyle/>
          <a:p>
            <a:r>
              <a:rPr lang="tr-TR" sz="1400" b="1" dirty="0"/>
              <a:t>ŞUBAT</a:t>
            </a:r>
            <a:endParaRPr lang="tr-TR" sz="1400" dirty="0"/>
          </a:p>
          <a:p>
            <a:r>
              <a:rPr lang="tr-TR" sz="1400" dirty="0"/>
              <a:t>Ortakların bulunması</a:t>
            </a:r>
          </a:p>
          <a:p>
            <a:r>
              <a:rPr lang="tr-TR" sz="1400" dirty="0"/>
              <a:t>Tanışma Toplantısı</a:t>
            </a:r>
          </a:p>
          <a:p>
            <a:r>
              <a:rPr lang="tr-TR" sz="1400" dirty="0"/>
              <a:t>Velilere ve öğrencilere proje hakkında bilgilendirme yapılması</a:t>
            </a:r>
            <a:br>
              <a:rPr lang="tr-TR" sz="1400" dirty="0"/>
            </a:br>
            <a:r>
              <a:rPr lang="tr-TR" sz="1400" dirty="0"/>
              <a:t>Projeye katılacak öğrencileri belirleme</a:t>
            </a:r>
          </a:p>
          <a:p>
            <a:r>
              <a:rPr lang="tr-TR" sz="1400" dirty="0"/>
              <a:t>Veli izin belgelerinin alınması</a:t>
            </a:r>
          </a:p>
          <a:p>
            <a:r>
              <a:rPr lang="tr-TR" sz="1400" dirty="0"/>
              <a:t>Ön Anketlerin yapılması</a:t>
            </a:r>
            <a:br>
              <a:rPr lang="tr-TR" sz="1400" dirty="0"/>
            </a:br>
            <a:r>
              <a:rPr lang="tr-TR" sz="1400" dirty="0"/>
              <a:t>Logo ve afişin tasarlanması ve seçimi</a:t>
            </a:r>
          </a:p>
          <a:p>
            <a:r>
              <a:rPr lang="tr-TR" sz="1400" dirty="0"/>
              <a:t>Etkinliklerin içeriğine karar verilmesi</a:t>
            </a:r>
          </a:p>
          <a:p>
            <a:r>
              <a:rPr lang="tr-TR" sz="1400" dirty="0"/>
              <a:t/>
            </a:r>
            <a:br>
              <a:rPr lang="tr-TR" sz="1400" dirty="0"/>
            </a:br>
            <a:r>
              <a:rPr lang="tr-TR" sz="1400" b="1" dirty="0"/>
              <a:t>MART</a:t>
            </a:r>
            <a:r>
              <a:rPr lang="tr-TR" sz="1400" dirty="0"/>
              <a:t/>
            </a:r>
            <a:br>
              <a:rPr lang="tr-TR" sz="1400" dirty="0"/>
            </a:br>
            <a:r>
              <a:rPr lang="tr-TR" sz="1400" dirty="0"/>
              <a:t>Plastik atıkların zararları ve değerlendirilmesi ile ilgili broşür hazırlanması</a:t>
            </a:r>
            <a:br>
              <a:rPr lang="tr-TR" sz="1400" dirty="0"/>
            </a:br>
            <a:r>
              <a:rPr lang="tr-TR" sz="1400" dirty="0"/>
              <a:t>Geri dönüşüm ürünleri yapılması (Ders Materyali)</a:t>
            </a:r>
          </a:p>
          <a:p>
            <a:r>
              <a:rPr lang="tr-TR" sz="1400" dirty="0"/>
              <a:t>Okul </a:t>
            </a:r>
            <a:r>
              <a:rPr lang="tr-TR" sz="1400" dirty="0" err="1"/>
              <a:t>eTwinning</a:t>
            </a:r>
            <a:r>
              <a:rPr lang="tr-TR" sz="1400" dirty="0"/>
              <a:t> panosunun hazırlanması</a:t>
            </a:r>
          </a:p>
          <a:p>
            <a:r>
              <a:rPr lang="tr-TR" sz="1400" dirty="0"/>
              <a:t>18 Mart Çanakkale Zaferi ve Şehitleri Anma Günü (şiir, metin vb.)</a:t>
            </a:r>
          </a:p>
          <a:p>
            <a:r>
              <a:rPr lang="tr-TR" sz="1400" dirty="0"/>
              <a:t>Süreç değerlendirme toplantısı</a:t>
            </a:r>
          </a:p>
          <a:p>
            <a:endParaRPr lang="tr-TR" dirty="0"/>
          </a:p>
        </p:txBody>
      </p:sp>
      <p:sp>
        <p:nvSpPr>
          <p:cNvPr id="6" name="Metin kutusu 5"/>
          <p:cNvSpPr txBox="1"/>
          <p:nvPr/>
        </p:nvSpPr>
        <p:spPr>
          <a:xfrm>
            <a:off x="5721531" y="1520785"/>
            <a:ext cx="5564778" cy="4031873"/>
          </a:xfrm>
          <a:prstGeom prst="rect">
            <a:avLst/>
          </a:prstGeom>
          <a:noFill/>
        </p:spPr>
        <p:txBody>
          <a:bodyPr wrap="square" rtlCol="0">
            <a:spAutoFit/>
          </a:bodyPr>
          <a:lstStyle/>
          <a:p>
            <a:r>
              <a:rPr lang="tr-TR" sz="1400" b="1" dirty="0"/>
              <a:t>NİSAN</a:t>
            </a:r>
            <a:endParaRPr lang="tr-TR" sz="1400" dirty="0"/>
          </a:p>
          <a:p>
            <a:r>
              <a:rPr lang="tr-TR" sz="1400" dirty="0"/>
              <a:t>Cam atıkların zararları ve değerlendirilmesi ile ilgili broşür hazırlanması</a:t>
            </a:r>
          </a:p>
          <a:p>
            <a:r>
              <a:rPr lang="tr-TR" sz="1400" dirty="0"/>
              <a:t>Kişisel Verileri Koruma Günü (e-güvenlik ile ilgili bilgilendirme)</a:t>
            </a:r>
            <a:br>
              <a:rPr lang="tr-TR" sz="1400" dirty="0"/>
            </a:br>
            <a:r>
              <a:rPr lang="tr-TR" sz="1400" dirty="0"/>
              <a:t>Geri dönüşüm ürünleri yapılması (Ders Materyali)</a:t>
            </a:r>
            <a:br>
              <a:rPr lang="tr-TR" sz="1400" dirty="0"/>
            </a:br>
            <a:r>
              <a:rPr lang="tr-TR" sz="1400" dirty="0"/>
              <a:t>Enerji Tasarrufu Haftası </a:t>
            </a:r>
            <a:br>
              <a:rPr lang="tr-TR" sz="1400" dirty="0"/>
            </a:br>
            <a:r>
              <a:rPr lang="tr-TR" sz="1400" dirty="0"/>
              <a:t>Süreç değerlendirme toplantısı</a:t>
            </a:r>
          </a:p>
          <a:p>
            <a:endParaRPr lang="tr-TR" sz="1400" dirty="0" smtClean="0"/>
          </a:p>
          <a:p>
            <a:endParaRPr lang="tr-TR" sz="1400" dirty="0"/>
          </a:p>
          <a:p>
            <a:r>
              <a:rPr lang="tr-TR" sz="1400" dirty="0"/>
              <a:t/>
            </a:r>
            <a:br>
              <a:rPr lang="tr-TR" sz="1400" dirty="0"/>
            </a:br>
            <a:r>
              <a:rPr lang="tr-TR" sz="1400" b="1" dirty="0"/>
              <a:t>MAYIS</a:t>
            </a:r>
            <a:endParaRPr lang="tr-TR" sz="1400" dirty="0"/>
          </a:p>
          <a:p>
            <a:r>
              <a:rPr lang="tr-TR" sz="1400" dirty="0" err="1"/>
              <a:t>eTwinning</a:t>
            </a:r>
            <a:r>
              <a:rPr lang="tr-TR" sz="1400" dirty="0"/>
              <a:t> Günü</a:t>
            </a:r>
            <a:br>
              <a:rPr lang="tr-TR" sz="1400" dirty="0"/>
            </a:br>
            <a:r>
              <a:rPr lang="tr-TR" sz="1400" dirty="0"/>
              <a:t>Kağıt ve metal atıkların zararları ve değerlendirilmesi ile ilgili broşür hazırlanması</a:t>
            </a:r>
            <a:br>
              <a:rPr lang="tr-TR" sz="1400" dirty="0"/>
            </a:br>
            <a:r>
              <a:rPr lang="tr-TR" sz="1400" dirty="0"/>
              <a:t>Geri dönüşüm ürünleri yapılması (kullanılabilir eşya, süs vb.)</a:t>
            </a:r>
            <a:br>
              <a:rPr lang="tr-TR" sz="1400" dirty="0"/>
            </a:br>
            <a:r>
              <a:rPr lang="tr-TR" sz="1400" dirty="0"/>
              <a:t>Ortak Ürünler ve Yaygınlaştırma</a:t>
            </a:r>
          </a:p>
          <a:p>
            <a:r>
              <a:rPr lang="tr-TR" sz="1400" dirty="0"/>
              <a:t>Son Anketlerin Yapılması</a:t>
            </a:r>
            <a:br>
              <a:rPr lang="tr-TR" sz="1400" dirty="0"/>
            </a:br>
            <a:r>
              <a:rPr lang="tr-TR" sz="1400" dirty="0"/>
              <a:t>Kapanış toplantısı</a:t>
            </a:r>
          </a:p>
          <a:p>
            <a:endParaRPr lang="tr-TR" dirty="0"/>
          </a:p>
        </p:txBody>
      </p:sp>
    </p:spTree>
    <p:extLst>
      <p:ext uri="{BB962C8B-B14F-4D97-AF65-F5344CB8AC3E}">
        <p14:creationId xmlns:p14="http://schemas.microsoft.com/office/powerpoint/2010/main" val="45343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