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lvl="0">
      <a:defRPr lang="tr-T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165767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47511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59732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42651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10202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24248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305301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55187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161909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222075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pPr/>
              <a:t>24.02.2022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412293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83C81-BE3D-4471-B63D-B7C277E24337}" type="datetimeFigureOut">
              <a:rPr lang="tr-TR" smtClean="0"/>
              <a:pPr/>
              <a:t>24.02.2022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24F-FF4B-4EEB-AF03-D070879171B9}" type="slidenum">
              <a:rPr lang="tr-TR" smtClean="0"/>
              <a:pPr/>
              <a:t>‹#›</a:t>
            </a:fld>
            <a:endParaRPr lang="tr-TR"/>
          </a:p>
        </p:txBody>
      </p:sp>
    </p:spTree>
    <p:extLst>
      <p:ext uri="{BB962C8B-B14F-4D97-AF65-F5344CB8AC3E}">
        <p14:creationId xmlns="" xmlns:p14="http://schemas.microsoft.com/office/powerpoint/2010/main" val="307837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tretch>
            <a:fillRect/>
          </a:stretch>
        </p:blipFill>
        <p:spPr>
          <a:xfrm>
            <a:off x="0" y="0"/>
            <a:ext cx="12192000" cy="6858000"/>
          </a:xfrm>
        </p:spPr>
      </p:pic>
      <p:pic>
        <p:nvPicPr>
          <p:cNvPr id="8" name="Resim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63236" y="-2147455"/>
            <a:ext cx="12192000" cy="6858000"/>
          </a:xfrm>
          <a:prstGeom prst="rect">
            <a:avLst/>
          </a:prstGeom>
        </p:spPr>
      </p:pic>
      <p:sp>
        <p:nvSpPr>
          <p:cNvPr id="9" name="Metin kutusu 8"/>
          <p:cNvSpPr txBox="1"/>
          <p:nvPr/>
        </p:nvSpPr>
        <p:spPr>
          <a:xfrm>
            <a:off x="2294937" y="5671124"/>
            <a:ext cx="7412670" cy="923330"/>
          </a:xfrm>
          <a:prstGeom prst="rect">
            <a:avLst/>
          </a:prstGeom>
          <a:noFill/>
        </p:spPr>
        <p:txBody>
          <a:bodyPr wrap="none" rtlCol="0">
            <a:spAutoFit/>
          </a:bodyPr>
          <a:lstStyle/>
          <a:p>
            <a:r>
              <a:rPr lang="tr-TR" sz="5400" b="1" dirty="0">
                <a:solidFill>
                  <a:schemeClr val="accent1">
                    <a:lumMod val="50000"/>
                  </a:schemeClr>
                </a:solidFill>
                <a:effectLst>
                  <a:outerShdw blurRad="38100" dist="38100" dir="2700000" algn="tl">
                    <a:srgbClr val="000000">
                      <a:alpha val="43137"/>
                    </a:srgbClr>
                  </a:outerShdw>
                </a:effectLst>
              </a:rPr>
              <a:t>PROJE PAYLAŞIM SERİSİ </a:t>
            </a:r>
            <a:r>
              <a:rPr lang="tr-TR" sz="5400" b="1" dirty="0" smtClean="0">
                <a:solidFill>
                  <a:schemeClr val="accent1">
                    <a:lumMod val="50000"/>
                  </a:schemeClr>
                </a:solidFill>
                <a:effectLst>
                  <a:outerShdw blurRad="38100" dist="38100" dir="2700000" algn="tl">
                    <a:srgbClr val="000000">
                      <a:alpha val="43137"/>
                    </a:srgbClr>
                  </a:outerShdw>
                </a:effectLst>
              </a:rPr>
              <a:t>2</a:t>
            </a:r>
            <a:endParaRPr lang="tr-TR" sz="5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8539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tretch>
            <a:fillRect/>
          </a:stretch>
        </p:blipFill>
        <p:spPr>
          <a:xfrm>
            <a:off x="0" y="0"/>
            <a:ext cx="12192000" cy="6858000"/>
          </a:xfrm>
        </p:spPr>
      </p:pic>
      <p:sp>
        <p:nvSpPr>
          <p:cNvPr id="7" name="object 5"/>
          <p:cNvSpPr txBox="1">
            <a:spLocks noGrp="1"/>
          </p:cNvSpPr>
          <p:nvPr>
            <p:ph type="title"/>
          </p:nvPr>
        </p:nvSpPr>
        <p:spPr>
          <a:xfrm>
            <a:off x="804072" y="993453"/>
            <a:ext cx="6720688" cy="689932"/>
          </a:xfrm>
          <a:prstGeom prst="rect">
            <a:avLst/>
          </a:prstGeom>
        </p:spPr>
        <p:txBody>
          <a:bodyPr vert="horz" wrap="square" lIns="0" tIns="12700" rIns="0" bIns="0" rtlCol="0">
            <a:spAutoFit/>
          </a:bodyPr>
          <a:lstStyle/>
          <a:p>
            <a:pPr marL="12700">
              <a:lnSpc>
                <a:spcPct val="100000"/>
              </a:lnSpc>
              <a:spcBef>
                <a:spcPts val="100"/>
              </a:spcBef>
            </a:pPr>
            <a:r>
              <a:rPr lang="tr-TR" b="0" spc="-225" dirty="0">
                <a:solidFill>
                  <a:srgbClr val="002060"/>
                </a:solidFill>
                <a:effectLst>
                  <a:outerShdw blurRad="38100" dist="38100" dir="2700000" algn="tl">
                    <a:srgbClr val="000000">
                      <a:alpha val="43137"/>
                    </a:srgbClr>
                  </a:outerShdw>
                </a:effectLst>
                <a:latin typeface="+mn-lt"/>
                <a:cs typeface="Arial"/>
              </a:rPr>
              <a:t>Proje </a:t>
            </a:r>
            <a:r>
              <a:rPr lang="tr-TR" b="0" spc="-225" dirty="0" smtClean="0">
                <a:solidFill>
                  <a:srgbClr val="002060"/>
                </a:solidFill>
                <a:effectLst>
                  <a:outerShdw blurRad="38100" dist="38100" dir="2700000" algn="tl">
                    <a:srgbClr val="000000">
                      <a:alpha val="43137"/>
                    </a:srgbClr>
                  </a:outerShdw>
                </a:effectLst>
                <a:latin typeface="+mn-lt"/>
                <a:cs typeface="Arial"/>
              </a:rPr>
              <a:t>Adı : </a:t>
            </a:r>
            <a:r>
              <a:rPr lang="tr-TR" sz="3600" b="0" spc="-225" dirty="0" smtClean="0">
                <a:solidFill>
                  <a:srgbClr val="002060"/>
                </a:solidFill>
                <a:effectLst>
                  <a:outerShdw blurRad="38100" dist="38100" dir="2700000" algn="tl">
                    <a:srgbClr val="000000">
                      <a:alpha val="43137"/>
                    </a:srgbClr>
                  </a:outerShdw>
                </a:effectLst>
                <a:latin typeface="+mn-lt"/>
                <a:cs typeface="Arial"/>
              </a:rPr>
              <a:t>Oyunlarla Gelişiyorum</a:t>
            </a:r>
            <a:endParaRPr sz="3600" b="0" dirty="0">
              <a:solidFill>
                <a:srgbClr val="002060"/>
              </a:solidFill>
              <a:effectLst>
                <a:outerShdw blurRad="38100" dist="38100" dir="2700000" algn="tl">
                  <a:srgbClr val="000000">
                    <a:alpha val="43137"/>
                  </a:srgbClr>
                </a:outerShdw>
              </a:effectLst>
              <a:latin typeface="+mn-lt"/>
              <a:cs typeface="Arial"/>
            </a:endParaRPr>
          </a:p>
        </p:txBody>
      </p:sp>
      <p:sp>
        <p:nvSpPr>
          <p:cNvPr id="8" name="object 5"/>
          <p:cNvSpPr txBox="1">
            <a:spLocks/>
          </p:cNvSpPr>
          <p:nvPr/>
        </p:nvSpPr>
        <p:spPr>
          <a:xfrm>
            <a:off x="738150" y="1857364"/>
            <a:ext cx="10857308" cy="124393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Kısa </a:t>
            </a:r>
            <a:r>
              <a:rPr lang="tr-TR" spc="-225" dirty="0" smtClean="0">
                <a:solidFill>
                  <a:srgbClr val="002060"/>
                </a:solidFill>
                <a:effectLst>
                  <a:outerShdw blurRad="38100" dist="38100" dir="2700000" algn="tl">
                    <a:srgbClr val="000000">
                      <a:alpha val="43137"/>
                    </a:srgbClr>
                  </a:outerShdw>
                </a:effectLst>
                <a:latin typeface="+mn-lt"/>
                <a:cs typeface="Arial"/>
              </a:rPr>
              <a:t>Açıklama : </a:t>
            </a:r>
            <a:r>
              <a:rPr lang="tr-TR" sz="3600" spc="-225" dirty="0" smtClean="0">
                <a:solidFill>
                  <a:srgbClr val="002060"/>
                </a:solidFill>
                <a:effectLst>
                  <a:outerShdw blurRad="38100" dist="38100" dir="2700000" algn="tl">
                    <a:srgbClr val="000000">
                      <a:alpha val="43137"/>
                    </a:srgbClr>
                  </a:outerShdw>
                </a:effectLst>
                <a:latin typeface="+mn-lt"/>
                <a:cs typeface="Arial"/>
              </a:rPr>
              <a:t>Oynadığımız oyunlar ile öğrencilerimizin gelişimine katkı sağlanacaktır. </a:t>
            </a:r>
            <a:endParaRPr lang="tr-TR" sz="3600" dirty="0">
              <a:solidFill>
                <a:srgbClr val="002060"/>
              </a:solidFill>
              <a:effectLst>
                <a:outerShdw blurRad="38100" dist="38100" dir="2700000" algn="tl">
                  <a:srgbClr val="000000">
                    <a:alpha val="43137"/>
                  </a:srgbClr>
                </a:outerShdw>
              </a:effectLst>
              <a:latin typeface="+mn-lt"/>
              <a:cs typeface="Arial"/>
            </a:endParaRPr>
          </a:p>
        </p:txBody>
      </p:sp>
      <p:sp>
        <p:nvSpPr>
          <p:cNvPr id="9" name="object 5"/>
          <p:cNvSpPr txBox="1">
            <a:spLocks/>
          </p:cNvSpPr>
          <p:nvPr/>
        </p:nvSpPr>
        <p:spPr>
          <a:xfrm>
            <a:off x="809588" y="3214686"/>
            <a:ext cx="5210810"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Yaş </a:t>
            </a:r>
            <a:r>
              <a:rPr lang="tr-TR" spc="-225" dirty="0" smtClean="0">
                <a:solidFill>
                  <a:srgbClr val="002060"/>
                </a:solidFill>
                <a:effectLst>
                  <a:outerShdw blurRad="38100" dist="38100" dir="2700000" algn="tl">
                    <a:srgbClr val="000000">
                      <a:alpha val="43137"/>
                    </a:srgbClr>
                  </a:outerShdw>
                </a:effectLst>
                <a:latin typeface="+mn-lt"/>
                <a:cs typeface="Arial"/>
              </a:rPr>
              <a:t>Grubu : </a:t>
            </a:r>
            <a:r>
              <a:rPr lang="tr-TR" sz="3600" spc="-225" dirty="0" smtClean="0">
                <a:solidFill>
                  <a:srgbClr val="002060"/>
                </a:solidFill>
                <a:effectLst>
                  <a:outerShdw blurRad="38100" dist="38100" dir="2700000" algn="tl">
                    <a:srgbClr val="000000">
                      <a:alpha val="43137"/>
                    </a:srgbClr>
                  </a:outerShdw>
                </a:effectLst>
                <a:latin typeface="+mn-lt"/>
                <a:cs typeface="Arial"/>
              </a:rPr>
              <a:t>8 - 12</a:t>
            </a:r>
            <a:endParaRPr lang="tr-TR" sz="3600" dirty="0">
              <a:solidFill>
                <a:srgbClr val="002060"/>
              </a:solidFill>
              <a:effectLst>
                <a:outerShdw blurRad="38100" dist="38100" dir="2700000" algn="tl">
                  <a:srgbClr val="000000">
                    <a:alpha val="43137"/>
                  </a:srgbClr>
                </a:outerShdw>
              </a:effectLst>
              <a:latin typeface="+mn-lt"/>
              <a:cs typeface="Arial"/>
            </a:endParaRPr>
          </a:p>
        </p:txBody>
      </p:sp>
      <p:sp>
        <p:nvSpPr>
          <p:cNvPr id="10" name="object 5"/>
          <p:cNvSpPr txBox="1">
            <a:spLocks/>
          </p:cNvSpPr>
          <p:nvPr/>
        </p:nvSpPr>
        <p:spPr>
          <a:xfrm>
            <a:off x="809588" y="4000504"/>
            <a:ext cx="10501386" cy="124393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Katılabilecek </a:t>
            </a:r>
            <a:r>
              <a:rPr lang="tr-TR" spc="-225" dirty="0" smtClean="0">
                <a:solidFill>
                  <a:srgbClr val="002060"/>
                </a:solidFill>
                <a:effectLst>
                  <a:outerShdw blurRad="38100" dist="38100" dir="2700000" algn="tl">
                    <a:srgbClr val="000000">
                      <a:alpha val="43137"/>
                    </a:srgbClr>
                  </a:outerShdw>
                </a:effectLst>
                <a:latin typeface="+mn-lt"/>
                <a:cs typeface="Arial"/>
              </a:rPr>
              <a:t>Branşlar : </a:t>
            </a:r>
            <a:r>
              <a:rPr lang="tr-TR" sz="3600" spc="-225" dirty="0" smtClean="0">
                <a:solidFill>
                  <a:srgbClr val="002060"/>
                </a:solidFill>
                <a:effectLst>
                  <a:outerShdw blurRad="38100" dist="38100" dir="2700000" algn="tl">
                    <a:srgbClr val="000000">
                      <a:alpha val="43137"/>
                    </a:srgbClr>
                  </a:outerShdw>
                </a:effectLst>
                <a:latin typeface="+mn-lt"/>
                <a:cs typeface="Arial"/>
              </a:rPr>
              <a:t>Beden Eğitimi ve Spor, Sınıf Öğretmenleri, Tasarım ve Teknoloji </a:t>
            </a:r>
            <a:endParaRPr lang="tr-TR" sz="36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 xmlns:p14="http://schemas.microsoft.com/office/powerpoint/2010/main" val="261678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91845" y="1825625"/>
            <a:ext cx="2008309" cy="4351338"/>
          </a:xfrm>
        </p:spPr>
      </p:pic>
      <p:pic>
        <p:nvPicPr>
          <p:cNvPr id="4" name="İçerik Yer Tutucusu 3"/>
          <p:cNvPicPr>
            <a:picLocks noChangeAspect="1"/>
          </p:cNvPicPr>
          <p:nvPr/>
        </p:nvPicPr>
        <p:blipFill>
          <a:blip r:embed="rId3" cstate="print">
            <a:extLst>
              <a:ext uri="{BEBA8EAE-BF5A-486C-A8C5-ECC9F3942E4B}">
                <a14:imgProps xmlns="" xmlns:a14="http://schemas.microsoft.com/office/drawing/2010/main">
                  <a14:imgLayer r:embed="rId4">
                    <a14:imgEffect>
                      <a14:artisticTexturizer/>
                    </a14:imgEffect>
                  </a14:imgLayer>
                </a14:imgProps>
              </a:ex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5" name="object 5"/>
          <p:cNvSpPr txBox="1">
            <a:spLocks/>
          </p:cNvSpPr>
          <p:nvPr/>
        </p:nvSpPr>
        <p:spPr>
          <a:xfrm>
            <a:off x="738151" y="428605"/>
            <a:ext cx="10358510" cy="5937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Proje </a:t>
            </a:r>
            <a:r>
              <a:rPr lang="tr-TR" spc="-225" dirty="0" smtClean="0">
                <a:solidFill>
                  <a:srgbClr val="002060"/>
                </a:solidFill>
                <a:effectLst>
                  <a:outerShdw blurRad="38100" dist="38100" dir="2700000" algn="tl">
                    <a:srgbClr val="000000">
                      <a:alpha val="43137"/>
                    </a:srgbClr>
                  </a:outerShdw>
                </a:effectLst>
                <a:latin typeface="+mn-lt"/>
                <a:cs typeface="Arial"/>
              </a:rPr>
              <a:t>Hedefleri</a:t>
            </a:r>
          </a:p>
          <a:p>
            <a:pPr marL="12700">
              <a:lnSpc>
                <a:spcPct val="100000"/>
              </a:lnSpc>
              <a:spcBef>
                <a:spcPts val="100"/>
              </a:spcBef>
              <a:buFontTx/>
              <a:buChar char="-"/>
            </a:pPr>
            <a:r>
              <a:rPr lang="tr-TR" sz="3600" spc="-225" dirty="0" smtClean="0">
                <a:solidFill>
                  <a:srgbClr val="002060"/>
                </a:solidFill>
                <a:effectLst>
                  <a:outerShdw blurRad="38100" dist="38100" dir="2700000" algn="tl">
                    <a:srgbClr val="000000">
                      <a:alpha val="43137"/>
                    </a:srgbClr>
                  </a:outerShdw>
                </a:effectLst>
                <a:latin typeface="+mn-lt"/>
                <a:cs typeface="Arial"/>
              </a:rPr>
              <a:t>Ders içi ve ders dışı etkinlikler ile verimli zaman geçirilmesi</a:t>
            </a:r>
          </a:p>
          <a:p>
            <a:pPr marL="12700">
              <a:lnSpc>
                <a:spcPct val="100000"/>
              </a:lnSpc>
              <a:spcBef>
                <a:spcPts val="100"/>
              </a:spcBef>
              <a:buFontTx/>
              <a:buChar char="-"/>
            </a:pPr>
            <a:r>
              <a:rPr lang="tr-TR" sz="3600" spc="-225" dirty="0" smtClean="0">
                <a:solidFill>
                  <a:srgbClr val="002060"/>
                </a:solidFill>
                <a:effectLst>
                  <a:outerShdw blurRad="38100" dist="38100" dir="2700000" algn="tl">
                    <a:srgbClr val="000000">
                      <a:alpha val="43137"/>
                    </a:srgbClr>
                  </a:outerShdw>
                </a:effectLst>
                <a:latin typeface="+mn-lt"/>
                <a:cs typeface="Arial"/>
              </a:rPr>
              <a:t> Öğrencilerin </a:t>
            </a:r>
            <a:r>
              <a:rPr lang="tr-TR" sz="3600" spc="-225" dirty="0" smtClean="0">
                <a:solidFill>
                  <a:srgbClr val="002060"/>
                </a:solidFill>
                <a:effectLst>
                  <a:outerShdw blurRad="38100" dist="38100" dir="2700000" algn="tl">
                    <a:srgbClr val="000000">
                      <a:alpha val="43137"/>
                    </a:srgbClr>
                  </a:outerShdw>
                </a:effectLst>
                <a:latin typeface="+mn-lt"/>
                <a:cs typeface="Arial"/>
              </a:rPr>
              <a:t>f</a:t>
            </a:r>
            <a:r>
              <a:rPr lang="tr-TR" sz="3600" spc="-225" dirty="0" smtClean="0">
                <a:solidFill>
                  <a:srgbClr val="002060"/>
                </a:solidFill>
                <a:effectLst>
                  <a:outerShdw blurRad="38100" dist="38100" dir="2700000" algn="tl">
                    <a:srgbClr val="000000">
                      <a:alpha val="43137"/>
                    </a:srgbClr>
                  </a:outerShdw>
                </a:effectLst>
                <a:latin typeface="+mn-lt"/>
                <a:cs typeface="Arial"/>
              </a:rPr>
              <a:t>iziksel, zihinsel ve psikolojik gelişimlerinin sağlanması</a:t>
            </a:r>
          </a:p>
          <a:p>
            <a:pPr marL="12700">
              <a:lnSpc>
                <a:spcPct val="100000"/>
              </a:lnSpc>
              <a:spcBef>
                <a:spcPts val="100"/>
              </a:spcBef>
              <a:buFontTx/>
              <a:buChar char="-"/>
            </a:pPr>
            <a:r>
              <a:rPr lang="tr-TR" sz="3600" spc="-225" dirty="0" smtClean="0">
                <a:solidFill>
                  <a:srgbClr val="002060"/>
                </a:solidFill>
                <a:effectLst>
                  <a:outerShdw blurRad="38100" dist="38100" dir="2700000" algn="tl">
                    <a:srgbClr val="000000">
                      <a:alpha val="43137"/>
                    </a:srgbClr>
                  </a:outerShdw>
                </a:effectLst>
                <a:latin typeface="+mn-lt"/>
                <a:cs typeface="Arial"/>
              </a:rPr>
              <a:t> </a:t>
            </a:r>
            <a:r>
              <a:rPr lang="tr-TR" sz="3600" spc="-225" dirty="0" smtClean="0">
                <a:solidFill>
                  <a:srgbClr val="002060"/>
                </a:solidFill>
                <a:effectLst>
                  <a:outerShdw blurRad="38100" dist="38100" dir="2700000" algn="tl">
                    <a:srgbClr val="000000">
                      <a:alpha val="43137"/>
                    </a:srgbClr>
                  </a:outerShdw>
                </a:effectLst>
                <a:latin typeface="+mn-lt"/>
                <a:cs typeface="Arial"/>
              </a:rPr>
              <a:t>Oyunlar ile başarma duygusunun yaşatılması ve özgüven kazandırılması</a:t>
            </a:r>
          </a:p>
          <a:p>
            <a:pPr marL="12700">
              <a:lnSpc>
                <a:spcPct val="100000"/>
              </a:lnSpc>
              <a:spcBef>
                <a:spcPts val="100"/>
              </a:spcBef>
              <a:buFontTx/>
              <a:buChar char="-"/>
            </a:pPr>
            <a:r>
              <a:rPr lang="tr-TR" sz="3600" spc="-225" dirty="0" smtClean="0">
                <a:solidFill>
                  <a:srgbClr val="002060"/>
                </a:solidFill>
                <a:effectLst>
                  <a:outerShdw blurRad="38100" dist="38100" dir="2700000" algn="tl">
                    <a:srgbClr val="000000">
                      <a:alpha val="43137"/>
                    </a:srgbClr>
                  </a:outerShdw>
                </a:effectLst>
                <a:latin typeface="+mn-lt"/>
                <a:cs typeface="Arial"/>
              </a:rPr>
              <a:t> </a:t>
            </a:r>
            <a:r>
              <a:rPr lang="tr-TR" sz="3600" spc="-225" dirty="0" smtClean="0">
                <a:solidFill>
                  <a:srgbClr val="002060"/>
                </a:solidFill>
                <a:effectLst>
                  <a:outerShdw blurRad="38100" dist="38100" dir="2700000" algn="tl">
                    <a:srgbClr val="000000">
                      <a:alpha val="43137"/>
                    </a:srgbClr>
                  </a:outerShdw>
                </a:effectLst>
                <a:latin typeface="+mn-lt"/>
                <a:cs typeface="Arial"/>
              </a:rPr>
              <a:t>Ekip ile iş birliği içerisinde  yeteneklerinin geliştirilmesine katkıda bulunma</a:t>
            </a:r>
          </a:p>
          <a:p>
            <a:pPr marL="12700">
              <a:lnSpc>
                <a:spcPct val="100000"/>
              </a:lnSpc>
              <a:spcBef>
                <a:spcPts val="100"/>
              </a:spcBef>
            </a:pPr>
            <a:endParaRPr lang="tr-TR" sz="4000" spc="-225" dirty="0" smtClean="0">
              <a:solidFill>
                <a:srgbClr val="002060"/>
              </a:solidFill>
              <a:effectLst>
                <a:outerShdw blurRad="38100" dist="38100" dir="2700000" algn="tl">
                  <a:srgbClr val="000000">
                    <a:alpha val="43137"/>
                  </a:srgbClr>
                </a:outerShdw>
              </a:effectLst>
              <a:latin typeface="+mn-lt"/>
              <a:cs typeface="Arial"/>
            </a:endParaRPr>
          </a:p>
          <a:p>
            <a:pPr marL="12700">
              <a:lnSpc>
                <a:spcPct val="100000"/>
              </a:lnSpc>
              <a:spcBef>
                <a:spcPts val="100"/>
              </a:spcBef>
            </a:pPr>
            <a:endParaRPr lang="tr-TR"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 xmlns:p14="http://schemas.microsoft.com/office/powerpoint/2010/main" val="365508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 xmlns:a14="http://schemas.microsoft.com/office/drawing/2010/main">
                  <a14:imgLayer r:embed="rId4">
                    <a14:imgEffect>
                      <a14:artisticTexturizer/>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1014654" y="569368"/>
            <a:ext cx="9939130" cy="458074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Beklenen </a:t>
            </a:r>
            <a:r>
              <a:rPr lang="tr-TR" spc="-225" dirty="0" smtClean="0">
                <a:solidFill>
                  <a:srgbClr val="002060"/>
                </a:solidFill>
                <a:effectLst>
                  <a:outerShdw blurRad="38100" dist="38100" dir="2700000" algn="tl">
                    <a:srgbClr val="000000">
                      <a:alpha val="43137"/>
                    </a:srgbClr>
                  </a:outerShdw>
                </a:effectLst>
                <a:latin typeface="+mn-lt"/>
                <a:cs typeface="Arial"/>
              </a:rPr>
              <a:t>Sonuçlar</a:t>
            </a:r>
          </a:p>
          <a:p>
            <a:pPr marL="12700">
              <a:lnSpc>
                <a:spcPct val="100000"/>
              </a:lnSpc>
              <a:spcBef>
                <a:spcPts val="100"/>
              </a:spcBef>
            </a:pPr>
            <a:r>
              <a:rPr lang="tr-TR" sz="3600" dirty="0" smtClean="0">
                <a:solidFill>
                  <a:srgbClr val="002060"/>
                </a:solidFill>
                <a:effectLst>
                  <a:outerShdw blurRad="38100" dist="38100" dir="2700000" algn="tl">
                    <a:srgbClr val="000000">
                      <a:alpha val="43137"/>
                    </a:srgbClr>
                  </a:outerShdw>
                </a:effectLst>
                <a:latin typeface="+mn-lt"/>
                <a:cs typeface="Arial"/>
              </a:rPr>
              <a:t>Öğrencilerin </a:t>
            </a:r>
            <a:r>
              <a:rPr lang="tr-TR" sz="3600" dirty="0" smtClean="0">
                <a:solidFill>
                  <a:srgbClr val="002060"/>
                </a:solidFill>
                <a:effectLst>
                  <a:outerShdw blurRad="38100" dist="38100" dir="2700000" algn="tl">
                    <a:srgbClr val="000000">
                      <a:alpha val="43137"/>
                    </a:srgbClr>
                  </a:outerShdw>
                </a:effectLst>
                <a:latin typeface="+mn-lt"/>
                <a:cs typeface="Arial"/>
              </a:rPr>
              <a:t> birlikte oynayarak ekip ruhunun kazandırılması, el-göz koordinasyonlarının geliştirilmesi, Fiziksel ve zihinsel gelişimlerinin sağlanması, geri dönüşüm hakkında </a:t>
            </a:r>
            <a:r>
              <a:rPr lang="tr-TR" sz="3600" dirty="0" err="1" smtClean="0">
                <a:solidFill>
                  <a:srgbClr val="002060"/>
                </a:solidFill>
                <a:effectLst>
                  <a:outerShdw blurRad="38100" dist="38100" dir="2700000" algn="tl">
                    <a:srgbClr val="000000">
                      <a:alpha val="43137"/>
                    </a:srgbClr>
                  </a:outerShdw>
                </a:effectLst>
                <a:latin typeface="+mn-lt"/>
                <a:cs typeface="Arial"/>
              </a:rPr>
              <a:t>farkındalık</a:t>
            </a:r>
            <a:r>
              <a:rPr lang="tr-TR" sz="3600" dirty="0" smtClean="0">
                <a:solidFill>
                  <a:srgbClr val="002060"/>
                </a:solidFill>
                <a:effectLst>
                  <a:outerShdw blurRad="38100" dist="38100" dir="2700000" algn="tl">
                    <a:srgbClr val="000000">
                      <a:alpha val="43137"/>
                    </a:srgbClr>
                  </a:outerShdw>
                </a:effectLst>
                <a:latin typeface="+mn-lt"/>
                <a:cs typeface="Arial"/>
              </a:rPr>
              <a:t> oluşturulması ve disiplinler arası yaklaşım ile farklı derslerin kazanımlarının bir arada verilerek  gelişimlerine katkı sağlanacaktır.</a:t>
            </a:r>
            <a:endParaRPr lang="tr-TR" sz="36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 xmlns:p14="http://schemas.microsoft.com/office/powerpoint/2010/main" val="265416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 xmlns:a14="http://schemas.microsoft.com/office/drawing/2010/main">
                  <a14:imgLayer r:embed="rId4">
                    <a14:imgEffect>
                      <a14:artisticTexturizer/>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738150" y="285728"/>
            <a:ext cx="10617140" cy="5073184"/>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4000" spc="-225" dirty="0">
                <a:solidFill>
                  <a:srgbClr val="002060"/>
                </a:solidFill>
                <a:effectLst>
                  <a:outerShdw blurRad="38100" dist="38100" dir="2700000" algn="tl">
                    <a:srgbClr val="000000">
                      <a:alpha val="43137"/>
                    </a:srgbClr>
                  </a:outerShdw>
                </a:effectLst>
                <a:latin typeface="+mn-lt"/>
                <a:cs typeface="Arial"/>
              </a:rPr>
              <a:t>Çalışma Takvimi ve Planlanan </a:t>
            </a:r>
            <a:r>
              <a:rPr lang="tr-TR" sz="4000" spc="-225" dirty="0" smtClean="0">
                <a:solidFill>
                  <a:srgbClr val="002060"/>
                </a:solidFill>
                <a:effectLst>
                  <a:outerShdw blurRad="38100" dist="38100" dir="2700000" algn="tl">
                    <a:srgbClr val="000000">
                      <a:alpha val="43137"/>
                    </a:srgbClr>
                  </a:outerShdw>
                </a:effectLst>
                <a:latin typeface="+mn-lt"/>
                <a:cs typeface="Arial"/>
              </a:rPr>
              <a:t>Etkinlikler</a:t>
            </a:r>
          </a:p>
          <a:p>
            <a:pPr marL="12700">
              <a:lnSpc>
                <a:spcPct val="100000"/>
              </a:lnSpc>
              <a:spcBef>
                <a:spcPts val="100"/>
              </a:spcBef>
            </a:pPr>
            <a:r>
              <a:rPr lang="tr-TR" sz="3600" spc="-225" dirty="0" smtClean="0">
                <a:solidFill>
                  <a:srgbClr val="002060"/>
                </a:solidFill>
                <a:effectLst>
                  <a:outerShdw blurRad="38100" dist="38100" dir="2700000" algn="tl">
                    <a:srgbClr val="000000">
                      <a:alpha val="43137"/>
                    </a:srgbClr>
                  </a:outerShdw>
                </a:effectLst>
                <a:latin typeface="+mn-lt"/>
                <a:cs typeface="Arial"/>
              </a:rPr>
              <a:t>Proje iki ay olarak planlanmıştır.  </a:t>
            </a:r>
            <a:r>
              <a:rPr lang="tr-TR" sz="3600" spc="-225" dirty="0" smtClean="0">
                <a:solidFill>
                  <a:srgbClr val="002060"/>
                </a:solidFill>
                <a:effectLst>
                  <a:outerShdw blurRad="38100" dist="38100" dir="2700000" algn="tl">
                    <a:srgbClr val="000000">
                      <a:alpha val="43137"/>
                    </a:srgbClr>
                  </a:outerShdw>
                </a:effectLst>
                <a:latin typeface="+mn-lt"/>
                <a:cs typeface="Arial"/>
              </a:rPr>
              <a:t>Gönüllü öğrencilerin katılımı sağlanacaktır. </a:t>
            </a:r>
            <a:r>
              <a:rPr lang="tr-TR" sz="3600" spc="-225" dirty="0" smtClean="0">
                <a:solidFill>
                  <a:srgbClr val="002060"/>
                </a:solidFill>
                <a:effectLst>
                  <a:outerShdw blurRad="38100" dist="38100" dir="2700000" algn="tl">
                    <a:srgbClr val="000000">
                      <a:alpha val="43137"/>
                    </a:srgbClr>
                  </a:outerShdw>
                </a:effectLst>
                <a:latin typeface="+mn-lt"/>
                <a:cs typeface="Arial"/>
              </a:rPr>
              <a:t>Projemiz ortakları ile yapacağımız toplantılarla görev dağılımı yaparak, yapacağımız etkilikleri belirleyip belirli bir program dahilinde çalışmalarımızı devam ettireceğiz. Belirlenen oyunları öğrencilerimize anlatacağız atık maddelerden yapılacak oyunlarımız için öğrencilerimizin araştırma yapıp oyunları üretmelerini isteyeceğiz.  </a:t>
            </a:r>
            <a:r>
              <a:rPr lang="tr-TR" sz="3600" spc="-225" dirty="0" smtClean="0">
                <a:solidFill>
                  <a:srgbClr val="002060"/>
                </a:solidFill>
                <a:effectLst>
                  <a:outerShdw blurRad="38100" dist="38100" dir="2700000" algn="tl">
                    <a:srgbClr val="000000">
                      <a:alpha val="43137"/>
                    </a:srgbClr>
                  </a:outerShdw>
                </a:effectLst>
                <a:latin typeface="+mn-lt"/>
                <a:cs typeface="Arial"/>
              </a:rPr>
              <a:t>Okul </a:t>
            </a:r>
            <a:r>
              <a:rPr lang="tr-TR" sz="3600" spc="-225" dirty="0" err="1" smtClean="0">
                <a:solidFill>
                  <a:srgbClr val="002060"/>
                </a:solidFill>
                <a:effectLst>
                  <a:outerShdw blurRad="38100" dist="38100" dir="2700000" algn="tl">
                    <a:srgbClr val="000000">
                      <a:alpha val="43137"/>
                    </a:srgbClr>
                  </a:outerShdw>
                </a:effectLst>
                <a:latin typeface="+mn-lt"/>
                <a:cs typeface="Arial"/>
              </a:rPr>
              <a:t>wep</a:t>
            </a:r>
            <a:r>
              <a:rPr lang="tr-TR" sz="3600" spc="-225" dirty="0" smtClean="0">
                <a:solidFill>
                  <a:srgbClr val="002060"/>
                </a:solidFill>
                <a:effectLst>
                  <a:outerShdw blurRad="38100" dist="38100" dir="2700000" algn="tl">
                    <a:srgbClr val="000000">
                      <a:alpha val="43137"/>
                    </a:srgbClr>
                  </a:outerShdw>
                </a:effectLst>
                <a:latin typeface="+mn-lt"/>
                <a:cs typeface="Arial"/>
              </a:rPr>
              <a:t> siteleri, sosyal medya  kanalları aracılığı ile yaygınlaştırma  yapılacaktır.</a:t>
            </a:r>
            <a:endParaRPr lang="tr-TR" sz="3600" dirty="0">
              <a:solidFill>
                <a:srgbClr val="002060"/>
              </a:solidFill>
              <a:effectLst>
                <a:outerShdw blurRad="38100" dist="38100" dir="2700000" algn="tl">
                  <a:srgbClr val="000000">
                    <a:alpha val="43137"/>
                  </a:srgbClr>
                </a:outerShdw>
              </a:effectLst>
              <a:latin typeface="+mn-lt"/>
              <a:cs typeface="Arial"/>
            </a:endParaRPr>
          </a:p>
        </p:txBody>
      </p:sp>
    </p:spTree>
    <p:extLst>
      <p:ext uri="{BB962C8B-B14F-4D97-AF65-F5344CB8AC3E}">
        <p14:creationId xmlns="" xmlns:p14="http://schemas.microsoft.com/office/powerpoint/2010/main" val="4534398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183</Words>
  <Application>Microsoft Office PowerPoint</Application>
  <PresentationFormat>Özel</PresentationFormat>
  <Paragraphs>14</Paragraphs>
  <Slides>5</Slides>
  <Notes>0</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Office Teması</vt:lpstr>
      <vt:lpstr>Slayt 1</vt:lpstr>
      <vt:lpstr>Proje Adı : Oyunlarla Gelişiyorum</vt:lpstr>
      <vt:lpstr>Slayt 3</vt:lpstr>
      <vt:lpstr>Slayt 4</vt:lpstr>
      <vt:lpstr>Slayt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Asus</cp:lastModifiedBy>
  <cp:revision>7</cp:revision>
  <dcterms:modified xsi:type="dcterms:W3CDTF">2022-02-24T06:15:33Z</dcterms:modified>
</cp:coreProperties>
</file>