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11" roundtripDataSignature="AMtx7mhiqz6lS8oXNlxyqhnLYsbFHo6w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5" name="Google Shape;85;p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263236" y="-2147455"/>
            <a:ext cx="12192000" cy="6858000"/>
          </a:xfrm>
          <a:prstGeom prst="rect">
            <a:avLst/>
          </a:prstGeom>
          <a:noFill/>
          <a:ln>
            <a:noFill/>
          </a:ln>
        </p:spPr>
      </p:pic>
      <p:sp>
        <p:nvSpPr>
          <p:cNvPr id="87" name="Google Shape;87;p1"/>
          <p:cNvSpPr txBox="1"/>
          <p:nvPr/>
        </p:nvSpPr>
        <p:spPr>
          <a:xfrm>
            <a:off x="2294937" y="5671124"/>
            <a:ext cx="741267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5400" u="none" cap="none" strike="noStrike">
                <a:solidFill>
                  <a:srgbClr val="1E4E79"/>
                </a:solidFill>
                <a:latin typeface="Calibri"/>
                <a:ea typeface="Calibri"/>
                <a:cs typeface="Calibri"/>
                <a:sym typeface="Calibri"/>
              </a:rPr>
              <a:t>PROJE PAYLAŞIM SERİSİ 2</a:t>
            </a:r>
            <a:endParaRPr b="1" sz="5400">
              <a:solidFill>
                <a:srgbClr val="1E4E7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93" name="Google Shape;93;p2"/>
          <p:cNvSpPr txBox="1"/>
          <p:nvPr>
            <p:ph type="title"/>
          </p:nvPr>
        </p:nvSpPr>
        <p:spPr>
          <a:xfrm>
            <a:off x="739425" y="464625"/>
            <a:ext cx="10813200" cy="13674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002060"/>
              </a:buClr>
              <a:buSzPts val="4400"/>
              <a:buFont typeface="Calibri"/>
              <a:buNone/>
            </a:pPr>
            <a:r>
              <a:rPr b="0" lang="tr-TR">
                <a:solidFill>
                  <a:srgbClr val="002060"/>
                </a:solidFill>
                <a:latin typeface="Calibri"/>
                <a:ea typeface="Calibri"/>
                <a:cs typeface="Calibri"/>
                <a:sym typeface="Calibri"/>
              </a:rPr>
              <a:t>Proje Adı</a:t>
            </a:r>
            <a:r>
              <a:rPr lang="tr-TR">
                <a:solidFill>
                  <a:srgbClr val="002060"/>
                </a:solidFill>
              </a:rPr>
              <a:t>:KALEMİMİZDEN DÖKÜLEN ÖYKÜLER</a:t>
            </a:r>
            <a:endParaRPr>
              <a:solidFill>
                <a:srgbClr val="002060"/>
              </a:solidFill>
            </a:endParaRPr>
          </a:p>
          <a:p>
            <a:pPr indent="0" lvl="0" marL="0" rtl="0" algn="l">
              <a:lnSpc>
                <a:spcPct val="100000"/>
              </a:lnSpc>
              <a:spcBef>
                <a:spcPts val="0"/>
              </a:spcBef>
              <a:spcAft>
                <a:spcPts val="0"/>
              </a:spcAft>
              <a:buClr>
                <a:srgbClr val="002060"/>
              </a:buClr>
              <a:buSzPts val="4400"/>
              <a:buFont typeface="Calibri"/>
              <a:buNone/>
            </a:pPr>
            <a:r>
              <a:t/>
            </a:r>
            <a:endParaRPr>
              <a:solidFill>
                <a:srgbClr val="002060"/>
              </a:solidFill>
            </a:endParaRPr>
          </a:p>
        </p:txBody>
      </p:sp>
      <p:sp>
        <p:nvSpPr>
          <p:cNvPr id="94" name="Google Shape;94;p2"/>
          <p:cNvSpPr txBox="1"/>
          <p:nvPr/>
        </p:nvSpPr>
        <p:spPr>
          <a:xfrm>
            <a:off x="674025" y="1579700"/>
            <a:ext cx="10944000" cy="13674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Kısa Açıklama: </a:t>
            </a:r>
            <a:r>
              <a:rPr lang="tr-TR" sz="3000">
                <a:solidFill>
                  <a:srgbClr val="002060"/>
                </a:solidFill>
                <a:latin typeface="Calibri"/>
                <a:ea typeface="Calibri"/>
                <a:cs typeface="Calibri"/>
                <a:sym typeface="Calibri"/>
              </a:rPr>
              <a:t>FABL KİTABI OLUŞTURMAK(İNGİLİZCE ÇEVİRİSİDE YAPILACAK</a:t>
            </a:r>
            <a:r>
              <a:rPr lang="tr-TR" sz="4400">
                <a:solidFill>
                  <a:srgbClr val="002060"/>
                </a:solidFill>
                <a:latin typeface="Calibri"/>
                <a:ea typeface="Calibri"/>
                <a:cs typeface="Calibri"/>
                <a:sym typeface="Calibri"/>
              </a:rPr>
              <a:t>.</a:t>
            </a:r>
            <a:endParaRPr sz="3000">
              <a:solidFill>
                <a:srgbClr val="002060"/>
              </a:solidFill>
              <a:latin typeface="Calibri"/>
              <a:ea typeface="Calibri"/>
              <a:cs typeface="Calibri"/>
              <a:sym typeface="Calibri"/>
            </a:endParaRPr>
          </a:p>
        </p:txBody>
      </p:sp>
      <p:sp>
        <p:nvSpPr>
          <p:cNvPr id="95" name="Google Shape;95;p2"/>
          <p:cNvSpPr txBox="1"/>
          <p:nvPr/>
        </p:nvSpPr>
        <p:spPr>
          <a:xfrm>
            <a:off x="739433" y="2760900"/>
            <a:ext cx="10813200" cy="6900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Yaş Grubu:10-14 YAŞ </a:t>
            </a:r>
            <a:endParaRPr sz="4400">
              <a:solidFill>
                <a:srgbClr val="002060"/>
              </a:solidFill>
              <a:latin typeface="Calibri"/>
              <a:ea typeface="Calibri"/>
              <a:cs typeface="Calibri"/>
              <a:sym typeface="Calibri"/>
            </a:endParaRPr>
          </a:p>
        </p:txBody>
      </p:sp>
      <p:sp>
        <p:nvSpPr>
          <p:cNvPr id="96" name="Google Shape;96;p2"/>
          <p:cNvSpPr txBox="1"/>
          <p:nvPr/>
        </p:nvSpPr>
        <p:spPr>
          <a:xfrm>
            <a:off x="804075" y="3562125"/>
            <a:ext cx="11242800" cy="13674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Katılabilecek Branşlar: TÜRKÇE,İNGİLİZCE</a:t>
            </a:r>
            <a:endParaRPr sz="44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GÖRSEL SANATLAR,MÜZİK</a:t>
            </a:r>
            <a:endParaRPr sz="4400">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2" name="Google Shape;102;p3"/>
          <p:cNvPicPr preferRelativeResize="0"/>
          <p:nvPr>
            <p:ph idx="1" type="body"/>
          </p:nvPr>
        </p:nvPicPr>
        <p:blipFill rotWithShape="1">
          <a:blip r:embed="rId3">
            <a:alphaModFix/>
          </a:blip>
          <a:srcRect b="0" l="0" r="0" t="0"/>
          <a:stretch/>
        </p:blipFill>
        <p:spPr>
          <a:xfrm>
            <a:off x="5091845" y="1825625"/>
            <a:ext cx="2008309" cy="4351338"/>
          </a:xfrm>
          <a:prstGeom prst="rect">
            <a:avLst/>
          </a:prstGeom>
          <a:noFill/>
          <a:ln>
            <a:noFill/>
          </a:ln>
        </p:spPr>
      </p:pic>
      <p:pic>
        <p:nvPicPr>
          <p:cNvPr id="103" name="Google Shape;103;p3"/>
          <p:cNvPicPr preferRelativeResize="0"/>
          <p:nvPr/>
        </p:nvPicPr>
        <p:blipFill rotWithShape="1">
          <a:blip r:embed="rId4">
            <a:alphaModFix/>
          </a:blip>
          <a:srcRect b="0" l="0" r="0" t="0"/>
          <a:stretch/>
        </p:blipFill>
        <p:spPr>
          <a:xfrm>
            <a:off x="-1" y="0"/>
            <a:ext cx="12192000" cy="6858000"/>
          </a:xfrm>
          <a:prstGeom prst="rect">
            <a:avLst/>
          </a:prstGeom>
          <a:noFill/>
          <a:ln>
            <a:noFill/>
          </a:ln>
        </p:spPr>
      </p:pic>
      <p:sp>
        <p:nvSpPr>
          <p:cNvPr id="104" name="Google Shape;104;p3"/>
          <p:cNvSpPr txBox="1"/>
          <p:nvPr/>
        </p:nvSpPr>
        <p:spPr>
          <a:xfrm>
            <a:off x="489675" y="-116150"/>
            <a:ext cx="11454300" cy="79398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Proje Hedefleri:</a:t>
            </a:r>
            <a:endParaRPr sz="44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rPr lang="tr-TR" sz="2000">
                <a:solidFill>
                  <a:srgbClr val="002060"/>
                </a:solidFill>
                <a:latin typeface="Calibri"/>
                <a:ea typeface="Calibri"/>
                <a:cs typeface="Calibri"/>
                <a:sym typeface="Calibri"/>
              </a:rPr>
              <a:t>Çocuklara değer kazandırma öğretmen tarafından doğrudan yapılmamalıdır. Çocuklara değer kazandırmak doğal ortamında, çocuğun bizzat kendi düşünceleriyle doğruya ulaşmasıyla olmalıdır. Bu şekilde yapılan değer kazandırma eğitimi amacına ulaşmada daha başarılı olacaktır. Çocuklara karakter eğitiminin doğal ortamlarda verilebileceğini söylemektedir. Bu da en iyi edebi eserlerle olmaktadır. Edebi eserler içerisinde karakter eğitiminde çocuklar için uygun türler ise masal ve fabllardır.</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 Fabl ve masalların sınıf ortamında içeriğinin tartışma ve yansıtmacı bir biçimde ele alınması </a:t>
            </a:r>
            <a:r>
              <a:rPr b="1" lang="tr-TR" sz="2000">
                <a:solidFill>
                  <a:srgbClr val="002060"/>
                </a:solidFill>
                <a:latin typeface="Calibri"/>
                <a:ea typeface="Calibri"/>
                <a:cs typeface="Calibri"/>
                <a:sym typeface="Calibri"/>
              </a:rPr>
              <a:t>öğrencilerde karakter gelişimi </a:t>
            </a:r>
            <a:r>
              <a:rPr lang="tr-TR" sz="2000">
                <a:solidFill>
                  <a:srgbClr val="002060"/>
                </a:solidFill>
                <a:latin typeface="Calibri"/>
                <a:ea typeface="Calibri"/>
                <a:cs typeface="Calibri"/>
                <a:sym typeface="Calibri"/>
              </a:rPr>
              <a:t>desteklemektedir.</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İrdeleyen, eleştiren, alay eden, doğru yolu ima eden yaklaşımları ile fabl türünün kendine özgü bir yapısı vardır. Çocukların hayvanlara karşı duydukları ilgi, kitapları onlar açısından daha cazip hâle getirmektedir. Kitapta verilen mesajı anlamasa bile, hayvanlar vasıtası ile hikâyeye duyduğu ilgi, onda </a:t>
            </a:r>
            <a:r>
              <a:rPr b="1" lang="tr-TR" sz="2000">
                <a:solidFill>
                  <a:srgbClr val="002060"/>
                </a:solidFill>
                <a:latin typeface="Calibri"/>
                <a:ea typeface="Calibri"/>
                <a:cs typeface="Calibri"/>
                <a:sym typeface="Calibri"/>
              </a:rPr>
              <a:t>kitap okuma alışkanlığının kazanmasına yardım etmekt</a:t>
            </a:r>
            <a:r>
              <a:rPr lang="tr-TR" sz="2000">
                <a:solidFill>
                  <a:srgbClr val="002060"/>
                </a:solidFill>
                <a:latin typeface="Calibri"/>
                <a:ea typeface="Calibri"/>
                <a:cs typeface="Calibri"/>
                <a:sym typeface="Calibri"/>
              </a:rPr>
              <a:t>edir.</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Fabl türünün sonunda yazar tarafından söylenilen özdeyiş ya da atasözü, çocukta </a:t>
            </a:r>
            <a:r>
              <a:rPr b="1" lang="tr-TR" sz="2000">
                <a:solidFill>
                  <a:srgbClr val="002060"/>
                </a:solidFill>
                <a:latin typeface="Calibri"/>
                <a:ea typeface="Calibri"/>
                <a:cs typeface="Calibri"/>
                <a:sym typeface="Calibri"/>
              </a:rPr>
              <a:t>dil bilincinin uyanması</a:t>
            </a:r>
            <a:r>
              <a:rPr lang="tr-TR" sz="2000">
                <a:solidFill>
                  <a:srgbClr val="002060"/>
                </a:solidFill>
                <a:latin typeface="Calibri"/>
                <a:ea typeface="Calibri"/>
                <a:cs typeface="Calibri"/>
                <a:sym typeface="Calibri"/>
              </a:rPr>
              <a:t>na katkıda bulunmaktadır</a:t>
            </a:r>
            <a:endParaRPr sz="2000">
              <a:solidFill>
                <a:srgbClr val="002060"/>
              </a:solidFill>
              <a:latin typeface="Calibri"/>
              <a:ea typeface="Calibri"/>
              <a:cs typeface="Calibri"/>
              <a:sym typeface="Calibri"/>
            </a:endParaRPr>
          </a:p>
          <a:p>
            <a:pPr indent="-317500" lvl="0" marL="457200" marR="0" rtl="0" algn="l">
              <a:lnSpc>
                <a:spcPct val="100000"/>
              </a:lnSpc>
              <a:spcBef>
                <a:spcPts val="0"/>
              </a:spcBef>
              <a:spcAft>
                <a:spcPts val="0"/>
              </a:spcAft>
              <a:buClr>
                <a:srgbClr val="002060"/>
              </a:buClr>
              <a:buSzPts val="1400"/>
              <a:buFont typeface="Calibri"/>
              <a:buChar char="❖"/>
            </a:pPr>
            <a:r>
              <a:rPr lang="tr-TR" sz="1500">
                <a:solidFill>
                  <a:srgbClr val="002060"/>
                </a:solidFill>
                <a:latin typeface="Calibri"/>
                <a:ea typeface="Calibri"/>
                <a:cs typeface="Calibri"/>
                <a:sym typeface="Calibri"/>
              </a:rPr>
              <a:t>F</a:t>
            </a:r>
            <a:r>
              <a:rPr lang="tr-TR" sz="2000">
                <a:solidFill>
                  <a:srgbClr val="002060"/>
                </a:solidFill>
                <a:latin typeface="Calibri"/>
                <a:ea typeface="Calibri"/>
                <a:cs typeface="Calibri"/>
                <a:sym typeface="Calibri"/>
              </a:rPr>
              <a:t>abların çocuklara hayvanları tanıtma ve sevdirme faydalarının yanın da, onların ö</a:t>
            </a:r>
            <a:r>
              <a:rPr b="1" lang="tr-TR" sz="2000">
                <a:solidFill>
                  <a:srgbClr val="002060"/>
                </a:solidFill>
                <a:latin typeface="Calibri"/>
                <a:ea typeface="Calibri"/>
                <a:cs typeface="Calibri"/>
                <a:sym typeface="Calibri"/>
              </a:rPr>
              <a:t>zveri, yardımseverlik, iyi insan olma, başkalarına saygı sevgi besleme, sadakat, iyilik, tatlı dil, güleryüz vs. kazanımları elde etmelerine yardımcı olur</a:t>
            </a:r>
            <a:endParaRPr b="1" sz="2000">
              <a:solidFill>
                <a:srgbClr val="002060"/>
              </a:solidFill>
              <a:latin typeface="Calibri"/>
              <a:ea typeface="Calibri"/>
              <a:cs typeface="Calibri"/>
              <a:sym typeface="Calibri"/>
            </a:endParaRPr>
          </a:p>
          <a:p>
            <a:pPr indent="-355600" lvl="0" marL="457200" rtl="0" algn="l">
              <a:lnSpc>
                <a:spcPct val="115000"/>
              </a:lnSpc>
              <a:spcBef>
                <a:spcPts val="0"/>
              </a:spcBef>
              <a:spcAft>
                <a:spcPts val="0"/>
              </a:spcAft>
              <a:buClr>
                <a:srgbClr val="111111"/>
              </a:buClr>
              <a:buSzPts val="2000"/>
              <a:buChar char="❖"/>
            </a:pPr>
            <a:r>
              <a:rPr lang="tr-TR" sz="2000">
                <a:solidFill>
                  <a:srgbClr val="111111"/>
                </a:solidFill>
                <a:highlight>
                  <a:srgbClr val="FFFFFF"/>
                </a:highlight>
              </a:rPr>
              <a:t>TÜRKÇE ÖĞRETİMİNDE ÇOK UYARANLI BİR ÖĞRENME ORTAMI OLUŞTURMAK İÇİN FABL DAN YARARLANMAK.</a:t>
            </a:r>
            <a:endParaRPr sz="1300">
              <a:solidFill>
                <a:srgbClr val="111111"/>
              </a:solidFill>
              <a:highlight>
                <a:srgbClr val="FFFFFF"/>
              </a:highlight>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a:p>
            <a:pPr indent="0" lvl="0" marL="12700" marR="0" rtl="0" algn="l">
              <a:lnSpc>
                <a:spcPct val="100000"/>
              </a:lnSpc>
              <a:spcBef>
                <a:spcPts val="0"/>
              </a:spcBef>
              <a:spcAft>
                <a:spcPts val="0"/>
              </a:spcAft>
              <a:buClr>
                <a:srgbClr val="002060"/>
              </a:buClr>
              <a:buSzPts val="4400"/>
              <a:buFont typeface="Calibri"/>
              <a:buNone/>
            </a:pPr>
            <a:r>
              <a:t/>
            </a:r>
            <a:endParaRPr sz="1500">
              <a:solidFill>
                <a:srgbClr val="00206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10" name="Google Shape;110;p4"/>
          <p:cNvPicPr preferRelativeResize="0"/>
          <p:nvPr>
            <p:ph idx="1" type="body"/>
          </p:nvPr>
        </p:nvPicPr>
        <p:blipFill rotWithShape="1">
          <a:blip r:embed="rId3">
            <a:alphaModFix/>
          </a:blip>
          <a:srcRect b="0" l="0" r="0" t="0"/>
          <a:stretch/>
        </p:blipFill>
        <p:spPr>
          <a:xfrm>
            <a:off x="3195108" y="1825625"/>
            <a:ext cx="5801784" cy="4351338"/>
          </a:xfrm>
          <a:prstGeom prst="rect">
            <a:avLst/>
          </a:prstGeom>
          <a:noFill/>
          <a:ln>
            <a:noFill/>
          </a:ln>
        </p:spPr>
      </p:pic>
      <p:pic>
        <p:nvPicPr>
          <p:cNvPr id="111" name="Google Shape;111;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2" name="Google Shape;112;p4"/>
          <p:cNvSpPr txBox="1"/>
          <p:nvPr/>
        </p:nvSpPr>
        <p:spPr>
          <a:xfrm>
            <a:off x="545325" y="569375"/>
            <a:ext cx="11121300" cy="34608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400"/>
              <a:buFont typeface="Calibri"/>
              <a:buNone/>
            </a:pPr>
            <a:r>
              <a:rPr lang="tr-TR" sz="4400">
                <a:solidFill>
                  <a:srgbClr val="002060"/>
                </a:solidFill>
                <a:latin typeface="Calibri"/>
                <a:ea typeface="Calibri"/>
                <a:cs typeface="Calibri"/>
                <a:sym typeface="Calibri"/>
              </a:rPr>
              <a:t>Beklenen Sonuçlar:</a:t>
            </a:r>
            <a:endParaRPr sz="44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İnsanları temsil eden hayvanlar üzerinden eleştirel bir bakış açısıyla bir takım toplumsal ve evrensel değerlere ulaşılması amaçlanmaktadır .</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 Dilin öğrenilmesi ve geliştirilmesinde sağlamak.</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 Hayal güçlerini kullanarak hikayeler oluşturmalarını sağlayarak  kendini ifade etme, analitik ve yaratıcı düşünme konusunda yetkin olmalarına destek olmak. </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Oluşturulan kitabın ingilizce çevirisini yaparken  hem ingilizcelerini hem de ingilizceye karşı olumlu tutum geliştirmelerini sağlamak</a:t>
            </a:r>
            <a:endParaRPr sz="2000">
              <a:solidFill>
                <a:srgbClr val="002060"/>
              </a:solidFill>
              <a:latin typeface="Calibri"/>
              <a:ea typeface="Calibri"/>
              <a:cs typeface="Calibri"/>
              <a:sym typeface="Calibri"/>
            </a:endParaRPr>
          </a:p>
          <a:p>
            <a:pPr indent="-355600" lvl="0" marL="457200" marR="0" rtl="0" algn="l">
              <a:lnSpc>
                <a:spcPct val="100000"/>
              </a:lnSpc>
              <a:spcBef>
                <a:spcPts val="0"/>
              </a:spcBef>
              <a:spcAft>
                <a:spcPts val="0"/>
              </a:spcAft>
              <a:buClr>
                <a:srgbClr val="002060"/>
              </a:buClr>
              <a:buSzPts val="2000"/>
              <a:buFont typeface="Calibri"/>
              <a:buChar char="❏"/>
            </a:pPr>
            <a:r>
              <a:rPr lang="tr-TR" sz="2000">
                <a:solidFill>
                  <a:srgbClr val="002060"/>
                </a:solidFill>
                <a:latin typeface="Calibri"/>
                <a:ea typeface="Calibri"/>
                <a:cs typeface="Calibri"/>
                <a:sym typeface="Calibri"/>
              </a:rPr>
              <a:t>Hikayeleri resimlendirirken görsel sanatlar konusundaki yeteneklerini geliştirmeleri ve ilgilerini farketmeleri </a:t>
            </a:r>
            <a:endParaRPr sz="2000">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18" name="Google Shape;118;p5"/>
          <p:cNvPicPr preferRelativeResize="0"/>
          <p:nvPr>
            <p:ph idx="1" type="body"/>
          </p:nvPr>
        </p:nvPicPr>
        <p:blipFill rotWithShape="1">
          <a:blip r:embed="rId3">
            <a:alphaModFix/>
          </a:blip>
          <a:srcRect b="0" l="0" r="0" t="0"/>
          <a:stretch/>
        </p:blipFill>
        <p:spPr>
          <a:xfrm>
            <a:off x="3195108" y="1825625"/>
            <a:ext cx="5801784" cy="4351338"/>
          </a:xfrm>
          <a:prstGeom prst="rect">
            <a:avLst/>
          </a:prstGeom>
          <a:noFill/>
          <a:ln>
            <a:noFill/>
          </a:ln>
        </p:spPr>
      </p:pic>
      <p:pic>
        <p:nvPicPr>
          <p:cNvPr id="119" name="Google Shape;119;p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0" name="Google Shape;120;p5"/>
          <p:cNvSpPr txBox="1"/>
          <p:nvPr/>
        </p:nvSpPr>
        <p:spPr>
          <a:xfrm>
            <a:off x="322950" y="118875"/>
            <a:ext cx="11546100" cy="3922500"/>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2060"/>
              </a:buClr>
              <a:buSzPts val="4000"/>
              <a:buFont typeface="Calibri"/>
              <a:buNone/>
            </a:pPr>
            <a:r>
              <a:rPr i="1" lang="tr-TR" sz="2900">
                <a:solidFill>
                  <a:srgbClr val="002060"/>
                </a:solidFill>
                <a:latin typeface="Calibri"/>
                <a:ea typeface="Calibri"/>
                <a:cs typeface="Calibri"/>
                <a:sym typeface="Calibri"/>
              </a:rPr>
              <a:t>Çalışma Takvimi ve Planlanan Etkinlikler</a:t>
            </a:r>
            <a:r>
              <a:rPr lang="tr-TR" sz="2500">
                <a:solidFill>
                  <a:srgbClr val="002060"/>
                </a:solidFill>
                <a:latin typeface="Calibri"/>
                <a:ea typeface="Calibri"/>
                <a:cs typeface="Calibri"/>
                <a:sym typeface="Calibri"/>
              </a:rPr>
              <a:t>:</a:t>
            </a:r>
            <a:endParaRPr sz="25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lang="tr-TR" sz="2500">
                <a:solidFill>
                  <a:srgbClr val="002060"/>
                </a:solidFill>
                <a:latin typeface="Calibri"/>
                <a:ea typeface="Calibri"/>
                <a:cs typeface="Calibri"/>
                <a:sym typeface="Calibri"/>
              </a:rPr>
              <a:t>14-26 Mart/</a:t>
            </a:r>
            <a:r>
              <a:rPr lang="tr-TR" sz="2500">
                <a:solidFill>
                  <a:srgbClr val="002060"/>
                </a:solidFill>
                <a:latin typeface="Calibri"/>
                <a:ea typeface="Calibri"/>
                <a:cs typeface="Calibri"/>
                <a:sym typeface="Calibri"/>
              </a:rPr>
              <a:t> </a:t>
            </a:r>
            <a:r>
              <a:rPr lang="tr-TR" sz="2500" u="sng">
                <a:solidFill>
                  <a:srgbClr val="002060"/>
                </a:solidFill>
                <a:latin typeface="Calibri"/>
                <a:ea typeface="Calibri"/>
                <a:cs typeface="Calibri"/>
                <a:sym typeface="Calibri"/>
              </a:rPr>
              <a:t>1.etkinlik</a:t>
            </a:r>
            <a:r>
              <a:rPr lang="tr-TR" sz="2500">
                <a:solidFill>
                  <a:srgbClr val="002060"/>
                </a:solidFill>
                <a:latin typeface="Calibri"/>
                <a:ea typeface="Calibri"/>
                <a:cs typeface="Calibri"/>
                <a:sym typeface="Calibri"/>
              </a:rPr>
              <a:t> </a:t>
            </a:r>
            <a:endParaRPr sz="2500">
              <a:solidFill>
                <a:srgbClr val="002060"/>
              </a:solidFill>
              <a:latin typeface="Calibri"/>
              <a:ea typeface="Calibri"/>
              <a:cs typeface="Calibri"/>
              <a:sym typeface="Calibri"/>
            </a:endParaRPr>
          </a:p>
          <a:p>
            <a:pPr indent="-387350" lvl="0" marL="457200" marR="0" rtl="0" algn="l">
              <a:lnSpc>
                <a:spcPct val="100000"/>
              </a:lnSpc>
              <a:spcBef>
                <a:spcPts val="0"/>
              </a:spcBef>
              <a:spcAft>
                <a:spcPts val="0"/>
              </a:spcAft>
              <a:buClr>
                <a:srgbClr val="002060"/>
              </a:buClr>
              <a:buSzPts val="2500"/>
              <a:buFont typeface="Calibri"/>
              <a:buChar char="●"/>
            </a:pPr>
            <a:r>
              <a:rPr lang="tr-TR" sz="2500">
                <a:solidFill>
                  <a:srgbClr val="002060"/>
                </a:solidFill>
                <a:latin typeface="Calibri"/>
                <a:ea typeface="Calibri"/>
                <a:cs typeface="Calibri"/>
                <a:sym typeface="Calibri"/>
              </a:rPr>
              <a:t>Fablda işlenecek temaların belirlenmesi ve hikayeleştirilmesi </a:t>
            </a:r>
            <a:endParaRPr sz="25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lang="tr-TR" sz="2500">
                <a:solidFill>
                  <a:srgbClr val="002060"/>
                </a:solidFill>
                <a:latin typeface="Calibri"/>
                <a:ea typeface="Calibri"/>
                <a:cs typeface="Calibri"/>
                <a:sym typeface="Calibri"/>
              </a:rPr>
              <a:t>28-6 MART</a:t>
            </a:r>
            <a:r>
              <a:rPr lang="tr-TR" sz="2500">
                <a:solidFill>
                  <a:srgbClr val="002060"/>
                </a:solidFill>
                <a:latin typeface="Calibri"/>
                <a:ea typeface="Calibri"/>
                <a:cs typeface="Calibri"/>
                <a:sym typeface="Calibri"/>
              </a:rPr>
              <a:t> /</a:t>
            </a:r>
            <a:r>
              <a:rPr lang="tr-TR" sz="2500" u="sng">
                <a:solidFill>
                  <a:srgbClr val="002060"/>
                </a:solidFill>
                <a:latin typeface="Calibri"/>
                <a:ea typeface="Calibri"/>
                <a:cs typeface="Calibri"/>
                <a:sym typeface="Calibri"/>
              </a:rPr>
              <a:t>2.etkinlik</a:t>
            </a:r>
            <a:endParaRPr sz="2500" u="sng">
              <a:solidFill>
                <a:srgbClr val="002060"/>
              </a:solidFill>
              <a:latin typeface="Calibri"/>
              <a:ea typeface="Calibri"/>
              <a:cs typeface="Calibri"/>
              <a:sym typeface="Calibri"/>
            </a:endParaRPr>
          </a:p>
          <a:p>
            <a:pPr indent="-387350" lvl="0" marL="457200" marR="0" rtl="0" algn="l">
              <a:lnSpc>
                <a:spcPct val="100000"/>
              </a:lnSpc>
              <a:spcBef>
                <a:spcPts val="0"/>
              </a:spcBef>
              <a:spcAft>
                <a:spcPts val="0"/>
              </a:spcAft>
              <a:buClr>
                <a:srgbClr val="002060"/>
              </a:buClr>
              <a:buSzPts val="2500"/>
              <a:buFont typeface="Calibri"/>
              <a:buChar char="●"/>
            </a:pPr>
            <a:r>
              <a:rPr lang="tr-TR" sz="2500">
                <a:solidFill>
                  <a:srgbClr val="002060"/>
                </a:solidFill>
                <a:latin typeface="Calibri"/>
                <a:ea typeface="Calibri"/>
                <a:cs typeface="Calibri"/>
                <a:sym typeface="Calibri"/>
              </a:rPr>
              <a:t>H</a:t>
            </a:r>
            <a:r>
              <a:rPr lang="tr-TR" sz="2500">
                <a:solidFill>
                  <a:srgbClr val="002060"/>
                </a:solidFill>
                <a:latin typeface="Calibri"/>
                <a:ea typeface="Calibri"/>
                <a:cs typeface="Calibri"/>
                <a:sym typeface="Calibri"/>
              </a:rPr>
              <a:t>ikayelerin resmedilmesi</a:t>
            </a:r>
            <a:endParaRPr sz="25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lang="tr-TR" sz="2500">
                <a:solidFill>
                  <a:srgbClr val="002060"/>
                </a:solidFill>
                <a:latin typeface="Calibri"/>
                <a:ea typeface="Calibri"/>
                <a:cs typeface="Calibri"/>
                <a:sym typeface="Calibri"/>
              </a:rPr>
              <a:t>7-18 NİSAN</a:t>
            </a:r>
            <a:r>
              <a:rPr lang="tr-TR" sz="2500">
                <a:solidFill>
                  <a:srgbClr val="002060"/>
                </a:solidFill>
                <a:latin typeface="Calibri"/>
                <a:ea typeface="Calibri"/>
                <a:cs typeface="Calibri"/>
                <a:sym typeface="Calibri"/>
              </a:rPr>
              <a:t> /</a:t>
            </a:r>
            <a:r>
              <a:rPr lang="tr-TR" sz="2500" u="sng">
                <a:solidFill>
                  <a:srgbClr val="002060"/>
                </a:solidFill>
                <a:latin typeface="Calibri"/>
                <a:ea typeface="Calibri"/>
                <a:cs typeface="Calibri"/>
                <a:sym typeface="Calibri"/>
              </a:rPr>
              <a:t>3.etkinlik</a:t>
            </a:r>
            <a:r>
              <a:rPr lang="tr-TR" sz="2500">
                <a:solidFill>
                  <a:srgbClr val="002060"/>
                </a:solidFill>
                <a:latin typeface="Calibri"/>
                <a:ea typeface="Calibri"/>
                <a:cs typeface="Calibri"/>
                <a:sym typeface="Calibri"/>
              </a:rPr>
              <a:t> </a:t>
            </a:r>
            <a:endParaRPr sz="2500">
              <a:solidFill>
                <a:srgbClr val="002060"/>
              </a:solidFill>
              <a:latin typeface="Calibri"/>
              <a:ea typeface="Calibri"/>
              <a:cs typeface="Calibri"/>
              <a:sym typeface="Calibri"/>
            </a:endParaRPr>
          </a:p>
          <a:p>
            <a:pPr indent="-387350" lvl="0" marL="457200" marR="0" rtl="0" algn="l">
              <a:lnSpc>
                <a:spcPct val="100000"/>
              </a:lnSpc>
              <a:spcBef>
                <a:spcPts val="0"/>
              </a:spcBef>
              <a:spcAft>
                <a:spcPts val="0"/>
              </a:spcAft>
              <a:buClr>
                <a:srgbClr val="002060"/>
              </a:buClr>
              <a:buSzPts val="2500"/>
              <a:buFont typeface="Calibri"/>
              <a:buChar char="●"/>
            </a:pPr>
            <a:r>
              <a:rPr lang="tr-TR" sz="2500">
                <a:solidFill>
                  <a:srgbClr val="002060"/>
                </a:solidFill>
                <a:latin typeface="Calibri"/>
                <a:ea typeface="Calibri"/>
                <a:cs typeface="Calibri"/>
                <a:sym typeface="Calibri"/>
              </a:rPr>
              <a:t>Fabl kitabının ingilizce tercümesi</a:t>
            </a:r>
            <a:endParaRPr sz="25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lang="tr-TR" sz="2500">
                <a:solidFill>
                  <a:srgbClr val="002060"/>
                </a:solidFill>
                <a:latin typeface="Calibri"/>
                <a:ea typeface="Calibri"/>
                <a:cs typeface="Calibri"/>
                <a:sym typeface="Calibri"/>
              </a:rPr>
              <a:t>19-30 NİSAN</a:t>
            </a:r>
            <a:r>
              <a:rPr lang="tr-TR" sz="2500">
                <a:solidFill>
                  <a:srgbClr val="002060"/>
                </a:solidFill>
                <a:latin typeface="Calibri"/>
                <a:ea typeface="Calibri"/>
                <a:cs typeface="Calibri"/>
                <a:sym typeface="Calibri"/>
              </a:rPr>
              <a:t>/ </a:t>
            </a:r>
            <a:r>
              <a:rPr lang="tr-TR" sz="2500" u="sng">
                <a:solidFill>
                  <a:srgbClr val="002060"/>
                </a:solidFill>
                <a:latin typeface="Calibri"/>
                <a:ea typeface="Calibri"/>
                <a:cs typeface="Calibri"/>
                <a:sym typeface="Calibri"/>
              </a:rPr>
              <a:t>4. Etkinlik</a:t>
            </a:r>
            <a:r>
              <a:rPr lang="tr-TR" sz="2500">
                <a:solidFill>
                  <a:srgbClr val="002060"/>
                </a:solidFill>
                <a:latin typeface="Calibri"/>
                <a:ea typeface="Calibri"/>
                <a:cs typeface="Calibri"/>
                <a:sym typeface="Calibri"/>
              </a:rPr>
              <a:t>Hikayelerin drama ile canlandırılıp fabl kitabının tiyatro şeklinde sergilenmesi</a:t>
            </a:r>
            <a:endParaRPr sz="25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lang="tr-TR" sz="2500">
                <a:solidFill>
                  <a:srgbClr val="002060"/>
                </a:solidFill>
                <a:latin typeface="Calibri"/>
                <a:ea typeface="Calibri"/>
                <a:cs typeface="Calibri"/>
                <a:sym typeface="Calibri"/>
              </a:rPr>
              <a:t>9-20 MAYIS/</a:t>
            </a:r>
            <a:r>
              <a:rPr lang="tr-TR" sz="2500">
                <a:solidFill>
                  <a:srgbClr val="002060"/>
                </a:solidFill>
                <a:latin typeface="Calibri"/>
                <a:ea typeface="Calibri"/>
                <a:cs typeface="Calibri"/>
                <a:sym typeface="Calibri"/>
              </a:rPr>
              <a:t> </a:t>
            </a:r>
            <a:r>
              <a:rPr lang="tr-TR" sz="2500" u="sng">
                <a:solidFill>
                  <a:srgbClr val="002060"/>
                </a:solidFill>
                <a:latin typeface="Calibri"/>
                <a:ea typeface="Calibri"/>
                <a:cs typeface="Calibri"/>
                <a:sym typeface="Calibri"/>
              </a:rPr>
              <a:t>FİNAL ÜRÜNÜ</a:t>
            </a:r>
            <a:endParaRPr sz="2500" u="sng">
              <a:solidFill>
                <a:srgbClr val="0020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