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1" roundtripDataSignature="AMtx7mi+y8hVmWzbAoK5MQcE1MZxcYWF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5" name="Google Shape;85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236" y="-214745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54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PROJE PAYLAŞIM SERİSİ 2</a:t>
            </a:r>
            <a:endParaRPr b="1" sz="54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>
            <p:ph type="title"/>
          </p:nvPr>
        </p:nvSpPr>
        <p:spPr>
          <a:xfrm>
            <a:off x="739425" y="464625"/>
            <a:ext cx="108132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b="0" lang="tr-TR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 Adı</a:t>
            </a:r>
            <a:r>
              <a:rPr lang="tr-TR">
                <a:solidFill>
                  <a:srgbClr val="002060"/>
                </a:solidFill>
              </a:rPr>
              <a:t>:CEBİROĞLAN İLE MATEMATİK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74025" y="1301100"/>
            <a:ext cx="10944000" cy="15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tr-TR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Kısa Açıklama: </a:t>
            </a:r>
            <a:r>
              <a:rPr lang="tr-TR" sz="2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tr-TR" sz="2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EBİROĞLAN ismini verdiğimiz bir matematik karakterini kullanarak Matematik dersine yönelik,birçok zeka türüne hitap edecek olan etkinlikler düzenlemek.</a:t>
            </a:r>
            <a:endParaRPr sz="2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39433" y="2760900"/>
            <a:ext cx="108132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tr-TR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Yaş Grubu:10-14 YAŞ </a:t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804075" y="3562125"/>
            <a:ext cx="7912200" cy="35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tr-TR" sz="3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Katılabilecek Branşlar: Matematik,Türkçe,Görsel sanatlar,Bilişim,Beden Eğitimi,Müzik</a:t>
            </a:r>
            <a:endParaRPr sz="3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t/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7000" y="2586125"/>
            <a:ext cx="2855776" cy="40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3" name="Google Shape;10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845" y="1825625"/>
            <a:ext cx="2008309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489675" y="-116150"/>
            <a:ext cx="11454300" cy="67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tr-TR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 Hedefleri:</a:t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413001" rtl="0" algn="just">
              <a:lnSpc>
                <a:spcPct val="95325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Matematik öğrencilerin en çok zaman ayırdığı aynı zamanda en çok zorlandığı derstir. Zorluk derecesi </a:t>
            </a:r>
            <a:r>
              <a:rPr lang="tr-T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ve yeterince anlaşılır hale getirilmemesi önyargıları beraberinde getirmiştir. Matematiğin öğrencilere</a:t>
            </a:r>
            <a:r>
              <a:rPr lang="tr-T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sevdirilmemesinde ve yeterince anlaşılır hale getirilmemesinde herkesin sorumluluğu vardır.</a:t>
            </a:r>
            <a:r>
              <a:rPr lang="tr-T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9" lvl="0" marL="179999" marR="413001" rtl="0" algn="just">
              <a:lnSpc>
                <a:spcPct val="95325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Bu karaktere ait öğrencinin aktif şekilde dahil </a:t>
            </a:r>
            <a:r>
              <a:rPr lang="tr-T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olacağı, işbirlikçi öğrenmeyi de kapsayan, bir öğrencinin başladığının diğer öğrencinin devam</a:t>
            </a:r>
            <a:r>
              <a:rPr lang="tr-T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tr-TR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ettirebilmesine olanak sunan,çok çeşitli etkinlik türlerine yer vererek öğrencinin öğrenmesine katkı </a:t>
            </a:r>
            <a:r>
              <a:rPr lang="tr-T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sağlayacak ;okulun her köşesine yapılabilecek , yazılır-silinebilir özellikte etkileşimli</a:t>
            </a:r>
            <a:r>
              <a:rPr lang="tr-T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tr-TR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matematik panolar hazırlamak.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9999" marR="413001" rtl="0" algn="just">
              <a:lnSpc>
                <a:spcPct val="95325"/>
              </a:lnSpc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branşın dahil olacağı ve her zeka türünü hitap eden  çok çeşitli etkinliklerle matematiğe olan bakışı yumuşatmak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tr-TR" sz="2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Pratik matematik becerilerini öğreterek önyargılardan kurtulmalarını sağlamak. Matematikte kısa pratik ve işlevsel yöntemleri basit anlaşılır bir dille anlatarak öncelikle sevdirmeye çalışacağız</a:t>
            </a:r>
            <a:r>
              <a:rPr lang="tr-TR" sz="25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t/>
            </a:r>
            <a:endParaRPr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1" name="Google Shape;11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545325" y="569375"/>
            <a:ext cx="11121300" cy="53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tr-TR" sz="4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Beklenen Sonuçlar:</a:t>
            </a:r>
            <a:endParaRPr sz="4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❏"/>
            </a:pPr>
            <a:r>
              <a:rPr b="1" lang="tr-TR" sz="2500">
                <a:solidFill>
                  <a:schemeClr val="dk1"/>
                </a:solidFill>
                <a:highlight>
                  <a:srgbClr val="FFFFFF"/>
                </a:highlight>
              </a:rPr>
              <a:t>Öğrencilerimin matematiğe karşı bakış açısını olumlu yönde değiştirmek.</a:t>
            </a:r>
            <a:endParaRPr b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❏"/>
            </a:pPr>
            <a:r>
              <a:rPr b="1" lang="tr-TR" sz="2500">
                <a:solidFill>
                  <a:schemeClr val="dk1"/>
                </a:solidFill>
                <a:highlight>
                  <a:srgbClr val="FFFFFF"/>
                </a:highlight>
              </a:rPr>
              <a:t>Öğrencilerin önyargılarını kırmak.</a:t>
            </a:r>
            <a:endParaRPr b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❏"/>
            </a:pPr>
            <a:r>
              <a:rPr b="1" lang="tr-TR" sz="2500">
                <a:solidFill>
                  <a:schemeClr val="dk1"/>
                </a:solidFill>
                <a:highlight>
                  <a:srgbClr val="FFFFFF"/>
                </a:highlight>
              </a:rPr>
              <a:t>Öğrencilerin zihinsel işlem becerilerini geliştirmek.</a:t>
            </a:r>
            <a:endParaRPr b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❏"/>
            </a:pPr>
            <a:r>
              <a:rPr b="1" lang="tr-TR" sz="2500">
                <a:solidFill>
                  <a:schemeClr val="dk1"/>
                </a:solidFill>
                <a:highlight>
                  <a:srgbClr val="FFFFFF"/>
                </a:highlight>
              </a:rPr>
              <a:t>Öğrencilerin görsel ve sayısal zekalarını geliştirmek</a:t>
            </a:r>
            <a:endParaRPr b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❏"/>
            </a:pPr>
            <a:r>
              <a:rPr b="1" lang="tr-TR" sz="2500">
                <a:solidFill>
                  <a:schemeClr val="dk1"/>
                </a:solidFill>
                <a:highlight>
                  <a:srgbClr val="FFFFFF"/>
                </a:highlight>
              </a:rPr>
              <a:t>Öğrencilerin farklı okullardaki öğrencilerle tanışarak sosyalleşmelerini sağlamak</a:t>
            </a:r>
            <a:endParaRPr b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❏"/>
            </a:pPr>
            <a:r>
              <a:rPr b="1" lang="tr-TR" sz="2500">
                <a:solidFill>
                  <a:schemeClr val="dk1"/>
                </a:solidFill>
                <a:highlight>
                  <a:srgbClr val="FFFFFF"/>
                </a:highlight>
              </a:rPr>
              <a:t>Öğrencilerin iletişim becerilerini geliştirmek</a:t>
            </a:r>
            <a:endParaRPr b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❏"/>
            </a:pPr>
            <a:r>
              <a:rPr b="1" lang="tr-TR" sz="2500">
                <a:solidFill>
                  <a:schemeClr val="dk1"/>
                </a:solidFill>
                <a:highlight>
                  <a:srgbClr val="FFFFFF"/>
                </a:highlight>
              </a:rPr>
              <a:t>Öğrencilere farklı şehirlerde yaşayan öğrencilerin de projede yer alabileceklerini ifade ederek farklı kültür etkileşimine zemin oluşturmak </a:t>
            </a:r>
            <a:endParaRPr b="1" sz="2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❏"/>
            </a:pPr>
            <a:r>
              <a:rPr b="1" lang="tr-TR" sz="2500">
                <a:solidFill>
                  <a:schemeClr val="dk1"/>
                </a:solidFill>
                <a:highlight>
                  <a:srgbClr val="FFFFFF"/>
                </a:highlight>
              </a:rPr>
              <a:t>Öğrencilerin özgüvenlerini geliştirmek</a:t>
            </a:r>
            <a:endParaRPr b="1"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9" name="Google Shape;11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322950" y="118875"/>
            <a:ext cx="11546100" cy="39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i="1" lang="tr-TR" sz="2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Çalışma Takvimi ve Planlanan Etkinlikler</a:t>
            </a: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14-21 Mart/</a:t>
            </a: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5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1.etkinlik</a:t>
            </a: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●"/>
            </a:pP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CEBİROĞLAN İLE VİRGÜLÜN YERİNİ BULUYORUZ</a:t>
            </a:r>
            <a:endParaRPr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22 MART-3 NİSAN</a:t>
            </a: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tr-TR" sz="25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2.etkinlik</a:t>
            </a:r>
            <a:endParaRPr sz="25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●"/>
            </a:pP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CEBİROĞLANDAN MATEMATİK HİKAYELERİ VE KARİKATÜR YARIŞMASI</a:t>
            </a:r>
            <a:endParaRPr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4-13 NİSAN</a:t>
            </a: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tr-TR" sz="25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3.etkinlik</a:t>
            </a: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500"/>
              <a:buFont typeface="Calibri"/>
              <a:buChar char="●"/>
            </a:pP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CEBİROĞLANDA O SES MATEMATİK YARIŞMASINA SENDE KATIL</a:t>
            </a:r>
            <a:endParaRPr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14-23</a:t>
            </a:r>
            <a:r>
              <a:rPr b="1"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NİSAN</a:t>
            </a: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tr-TR" sz="25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 Etkinlik   </a:t>
            </a: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CEBİROĞLAN OKUL BAHÇESİNDE (MATEMATİK OYUNLARI</a:t>
            </a:r>
            <a:r>
              <a:rPr lang="tr-TR" sz="25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24-</a:t>
            </a:r>
            <a:r>
              <a:rPr b="1"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30 NİSAN/</a:t>
            </a:r>
            <a:r>
              <a:rPr lang="tr-TR" sz="25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 ETKİNLİK</a:t>
            </a:r>
            <a:r>
              <a:rPr b="1"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CEBİROĞLAN OKUL PANOSU</a:t>
            </a:r>
            <a:endParaRPr sz="2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9-20 MAYIS/</a:t>
            </a:r>
            <a:r>
              <a:rPr lang="tr-TR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5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FİNAL ÜRÜNÜ</a:t>
            </a:r>
            <a:endParaRPr sz="25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