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6" r:id="rId3"/>
    <p:sldId id="257" r:id="rId4"/>
    <p:sldId id="259" r:id="rId5"/>
    <p:sldId id="260" r:id="rId6"/>
    <p:sldId id="262" r:id="rId7"/>
    <p:sldId id="263" r:id="rId8"/>
    <p:sldId id="264" r:id="rId9"/>
    <p:sldId id="265" r:id="rId10"/>
    <p:sldId id="266" r:id="rId11"/>
    <p:sldId id="268" r:id="rId12"/>
    <p:sldId id="269" r:id="rId13"/>
    <p:sldId id="270" r:id="rId14"/>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Orta Stil 3 - Vurgu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Orta Stil 4 - Vurgu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03447BB-5D67-496B-8E87-E561075AD55C}" styleName="Koyu Stil 1 - Vurgu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Koyu Stil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ema Uygulanmış Stil 1 - Vurgu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06799F8-075E-4A3A-A7F6-7FBC6576F1A4}" styleName="Tema Uygulanmış Stil 2 - Vurgu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315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tr-TR"/>
              <a:t>Asıl başlık stilini düzenlemek için tıklayın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71CAF33E-DE54-403F-AD71-67F0172FAF06}" type="datetimeFigureOut">
              <a:rPr lang="tr-TR" smtClean="0"/>
              <a:t>14.10.2022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C330790-11C3-4FEA-87F4-3E4EA6DB2BEE}" type="slidenum">
              <a:rPr lang="tr-TR" smtClean="0"/>
              <a:t>‹#›</a:t>
            </a:fld>
            <a:endParaRPr lang="tr-TR"/>
          </a:p>
        </p:txBody>
      </p:sp>
    </p:spTree>
    <p:extLst>
      <p:ext uri="{BB962C8B-B14F-4D97-AF65-F5344CB8AC3E}">
        <p14:creationId xmlns:p14="http://schemas.microsoft.com/office/powerpoint/2010/main" val="3944109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1CAF33E-DE54-403F-AD71-67F0172FAF06}" type="datetimeFigureOut">
              <a:rPr lang="tr-TR" smtClean="0"/>
              <a:t>14.10.2022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C330790-11C3-4FEA-87F4-3E4EA6DB2BEE}" type="slidenum">
              <a:rPr lang="tr-TR" smtClean="0"/>
              <a:t>‹#›</a:t>
            </a:fld>
            <a:endParaRPr lang="tr-TR"/>
          </a:p>
        </p:txBody>
      </p:sp>
    </p:spTree>
    <p:extLst>
      <p:ext uri="{BB962C8B-B14F-4D97-AF65-F5344CB8AC3E}">
        <p14:creationId xmlns:p14="http://schemas.microsoft.com/office/powerpoint/2010/main" val="1123146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1CAF33E-DE54-403F-AD71-67F0172FAF06}" type="datetimeFigureOut">
              <a:rPr lang="tr-TR" smtClean="0"/>
              <a:t>14.10.2022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C330790-11C3-4FEA-87F4-3E4EA6DB2BEE}" type="slidenum">
              <a:rPr lang="tr-TR" smtClean="0"/>
              <a:t>‹#›</a:t>
            </a:fld>
            <a:endParaRPr lang="tr-TR"/>
          </a:p>
        </p:txBody>
      </p:sp>
    </p:spTree>
    <p:extLst>
      <p:ext uri="{BB962C8B-B14F-4D97-AF65-F5344CB8AC3E}">
        <p14:creationId xmlns:p14="http://schemas.microsoft.com/office/powerpoint/2010/main" val="3379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1CAF33E-DE54-403F-AD71-67F0172FAF06}" type="datetimeFigureOut">
              <a:rPr lang="tr-TR" smtClean="0"/>
              <a:t>14.10.2022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C330790-11C3-4FEA-87F4-3E4EA6DB2BEE}" type="slidenum">
              <a:rPr lang="tr-TR" smtClean="0"/>
              <a:t>‹#›</a:t>
            </a:fld>
            <a:endParaRPr lang="tr-TR"/>
          </a:p>
        </p:txBody>
      </p:sp>
    </p:spTree>
    <p:extLst>
      <p:ext uri="{BB962C8B-B14F-4D97-AF65-F5344CB8AC3E}">
        <p14:creationId xmlns:p14="http://schemas.microsoft.com/office/powerpoint/2010/main" val="28298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71CAF33E-DE54-403F-AD71-67F0172FAF06}" type="datetimeFigureOut">
              <a:rPr lang="tr-TR" smtClean="0"/>
              <a:t>14.10.2022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C330790-11C3-4FEA-87F4-3E4EA6DB2BEE}" type="slidenum">
              <a:rPr lang="tr-TR" smtClean="0"/>
              <a:t>‹#›</a:t>
            </a:fld>
            <a:endParaRPr lang="tr-TR"/>
          </a:p>
        </p:txBody>
      </p:sp>
    </p:spTree>
    <p:extLst>
      <p:ext uri="{BB962C8B-B14F-4D97-AF65-F5344CB8AC3E}">
        <p14:creationId xmlns:p14="http://schemas.microsoft.com/office/powerpoint/2010/main" val="1742986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71CAF33E-DE54-403F-AD71-67F0172FAF06}" type="datetimeFigureOut">
              <a:rPr lang="tr-TR" smtClean="0"/>
              <a:t>14.10.2022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330790-11C3-4FEA-87F4-3E4EA6DB2BEE}" type="slidenum">
              <a:rPr lang="tr-TR" smtClean="0"/>
              <a:t>‹#›</a:t>
            </a:fld>
            <a:endParaRPr lang="tr-TR"/>
          </a:p>
        </p:txBody>
      </p:sp>
    </p:spTree>
    <p:extLst>
      <p:ext uri="{BB962C8B-B14F-4D97-AF65-F5344CB8AC3E}">
        <p14:creationId xmlns:p14="http://schemas.microsoft.com/office/powerpoint/2010/main" val="79522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Content Placeholder 3"/>
          <p:cNvSpPr>
            <a:spLocks noGrp="1"/>
          </p:cNvSpPr>
          <p:nvPr>
            <p:ph sz="half" idx="2"/>
          </p:nvPr>
        </p:nvSpPr>
        <p:spPr>
          <a:xfrm>
            <a:off x="472381" y="3618442"/>
            <a:ext cx="2901255" cy="532218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Content Placeholder 5"/>
          <p:cNvSpPr>
            <a:spLocks noGrp="1"/>
          </p:cNvSpPr>
          <p:nvPr>
            <p:ph sz="quarter" idx="4"/>
          </p:nvPr>
        </p:nvSpPr>
        <p:spPr>
          <a:xfrm>
            <a:off x="3471863" y="3618442"/>
            <a:ext cx="2915543" cy="532218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71CAF33E-DE54-403F-AD71-67F0172FAF06}" type="datetimeFigureOut">
              <a:rPr lang="tr-TR" smtClean="0"/>
              <a:t>14.10.2022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C330790-11C3-4FEA-87F4-3E4EA6DB2BEE}" type="slidenum">
              <a:rPr lang="tr-TR" smtClean="0"/>
              <a:t>‹#›</a:t>
            </a:fld>
            <a:endParaRPr lang="tr-TR"/>
          </a:p>
        </p:txBody>
      </p:sp>
    </p:spTree>
    <p:extLst>
      <p:ext uri="{BB962C8B-B14F-4D97-AF65-F5344CB8AC3E}">
        <p14:creationId xmlns:p14="http://schemas.microsoft.com/office/powerpoint/2010/main" val="361870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71CAF33E-DE54-403F-AD71-67F0172FAF06}" type="datetimeFigureOut">
              <a:rPr lang="tr-TR" smtClean="0"/>
              <a:t>14.10.2022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C330790-11C3-4FEA-87F4-3E4EA6DB2BEE}" type="slidenum">
              <a:rPr lang="tr-TR" smtClean="0"/>
              <a:t>‹#›</a:t>
            </a:fld>
            <a:endParaRPr lang="tr-TR"/>
          </a:p>
        </p:txBody>
      </p:sp>
    </p:spTree>
    <p:extLst>
      <p:ext uri="{BB962C8B-B14F-4D97-AF65-F5344CB8AC3E}">
        <p14:creationId xmlns:p14="http://schemas.microsoft.com/office/powerpoint/2010/main" val="1868424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CAF33E-DE54-403F-AD71-67F0172FAF06}" type="datetimeFigureOut">
              <a:rPr lang="tr-TR" smtClean="0"/>
              <a:t>14.10.2022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C330790-11C3-4FEA-87F4-3E4EA6DB2BEE}" type="slidenum">
              <a:rPr lang="tr-TR" smtClean="0"/>
              <a:t>‹#›</a:t>
            </a:fld>
            <a:endParaRPr lang="tr-TR"/>
          </a:p>
        </p:txBody>
      </p:sp>
    </p:spTree>
    <p:extLst>
      <p:ext uri="{BB962C8B-B14F-4D97-AF65-F5344CB8AC3E}">
        <p14:creationId xmlns:p14="http://schemas.microsoft.com/office/powerpoint/2010/main" val="4483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tr-TR"/>
              <a:t>Asıl başlık stilini düzenlemek için tıklayın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1CAF33E-DE54-403F-AD71-67F0172FAF06}" type="datetimeFigureOut">
              <a:rPr lang="tr-TR" smtClean="0"/>
              <a:t>14.10.2022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330790-11C3-4FEA-87F4-3E4EA6DB2BEE}" type="slidenum">
              <a:rPr lang="tr-TR" smtClean="0"/>
              <a:t>‹#›</a:t>
            </a:fld>
            <a:endParaRPr lang="tr-TR"/>
          </a:p>
        </p:txBody>
      </p:sp>
    </p:spTree>
    <p:extLst>
      <p:ext uri="{BB962C8B-B14F-4D97-AF65-F5344CB8AC3E}">
        <p14:creationId xmlns:p14="http://schemas.microsoft.com/office/powerpoint/2010/main" val="670250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simgeye tıklayın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71CAF33E-DE54-403F-AD71-67F0172FAF06}" type="datetimeFigureOut">
              <a:rPr lang="tr-TR" smtClean="0"/>
              <a:t>14.10.2022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C330790-11C3-4FEA-87F4-3E4EA6DB2BEE}" type="slidenum">
              <a:rPr lang="tr-TR" smtClean="0"/>
              <a:t>‹#›</a:t>
            </a:fld>
            <a:endParaRPr lang="tr-TR"/>
          </a:p>
        </p:txBody>
      </p:sp>
    </p:spTree>
    <p:extLst>
      <p:ext uri="{BB962C8B-B14F-4D97-AF65-F5344CB8AC3E}">
        <p14:creationId xmlns:p14="http://schemas.microsoft.com/office/powerpoint/2010/main" val="1413575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1CAF33E-DE54-403F-AD71-67F0172FAF06}" type="datetimeFigureOut">
              <a:rPr lang="tr-TR" smtClean="0"/>
              <a:t>14.10.2022</a:t>
            </a:fld>
            <a:endParaRPr lang="tr-T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C330790-11C3-4FEA-87F4-3E4EA6DB2BEE}" type="slidenum">
              <a:rPr lang="tr-TR" smtClean="0"/>
              <a:t>‹#›</a:t>
            </a:fld>
            <a:endParaRPr lang="tr-TR"/>
          </a:p>
        </p:txBody>
      </p:sp>
    </p:spTree>
    <p:extLst>
      <p:ext uri="{BB962C8B-B14F-4D97-AF65-F5344CB8AC3E}">
        <p14:creationId xmlns:p14="http://schemas.microsoft.com/office/powerpoint/2010/main" val="22350648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matematik.eba.gov.tr/"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sivasmemses@gmail.com"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mailto:sivasmemsesprojesi@gmail.com" TargetMode="External"/><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2782ACDE-FB15-4423-AD02-31D9668615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9166" y="497349"/>
            <a:ext cx="3879668" cy="2327800"/>
          </a:xfrm>
          <a:prstGeom prst="rect">
            <a:avLst/>
          </a:prstGeom>
        </p:spPr>
      </p:pic>
      <p:sp>
        <p:nvSpPr>
          <p:cNvPr id="6" name="Metin kutusu 5">
            <a:extLst>
              <a:ext uri="{FF2B5EF4-FFF2-40B4-BE49-F238E27FC236}">
                <a16:creationId xmlns:a16="http://schemas.microsoft.com/office/drawing/2014/main" xmlns="" id="{2812F2D5-76C5-4DCC-AEEC-A7B6EDF2E4AE}"/>
              </a:ext>
            </a:extLst>
          </p:cNvPr>
          <p:cNvSpPr txBox="1"/>
          <p:nvPr/>
        </p:nvSpPr>
        <p:spPr>
          <a:xfrm>
            <a:off x="705393" y="3371217"/>
            <a:ext cx="5447212" cy="646331"/>
          </a:xfrm>
          <a:prstGeom prst="rect">
            <a:avLst/>
          </a:prstGeom>
          <a:noFill/>
        </p:spPr>
        <p:txBody>
          <a:bodyPr wrap="square" rtlCol="0">
            <a:spAutoFit/>
          </a:bodyPr>
          <a:lstStyle/>
          <a:p>
            <a:pPr algn="ctr">
              <a:lnSpc>
                <a:spcPct val="150000"/>
              </a:lnSpc>
            </a:pPr>
            <a:r>
              <a:rPr lang="tr-TR" sz="2400" b="1" dirty="0" smtClean="0"/>
              <a:t>SİVAS MATEMATİK SEFERBERLİĞİ</a:t>
            </a:r>
            <a:endParaRPr lang="tr-TR" sz="2400" b="1" dirty="0"/>
          </a:p>
        </p:txBody>
      </p:sp>
      <p:sp>
        <p:nvSpPr>
          <p:cNvPr id="10" name="Dikdörtgen 9">
            <a:extLst>
              <a:ext uri="{FF2B5EF4-FFF2-40B4-BE49-F238E27FC236}">
                <a16:creationId xmlns:a16="http://schemas.microsoft.com/office/drawing/2014/main" xmlns="" id="{85893426-4210-41B1-AD8B-FEDCB186D28B}"/>
              </a:ext>
            </a:extLst>
          </p:cNvPr>
          <p:cNvSpPr/>
          <p:nvPr/>
        </p:nvSpPr>
        <p:spPr>
          <a:xfrm>
            <a:off x="130629" y="182880"/>
            <a:ext cx="6622868" cy="952282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a:extLst>
              <a:ext uri="{FF2B5EF4-FFF2-40B4-BE49-F238E27FC236}">
                <a16:creationId xmlns:a16="http://schemas.microsoft.com/office/drawing/2014/main" xmlns="" id="{05AD272F-066F-4F7F-BB34-F8FC7EC8EAFA}"/>
              </a:ext>
            </a:extLst>
          </p:cNvPr>
          <p:cNvSpPr txBox="1"/>
          <p:nvPr/>
        </p:nvSpPr>
        <p:spPr>
          <a:xfrm>
            <a:off x="2723605" y="8895807"/>
            <a:ext cx="1410789" cy="369332"/>
          </a:xfrm>
          <a:prstGeom prst="rect">
            <a:avLst/>
          </a:prstGeom>
          <a:noFill/>
        </p:spPr>
        <p:txBody>
          <a:bodyPr wrap="square" rtlCol="0">
            <a:spAutoFit/>
          </a:bodyPr>
          <a:lstStyle/>
          <a:p>
            <a:r>
              <a:rPr lang="tr-TR" b="1" dirty="0" smtClean="0"/>
              <a:t>EYLÜL-2022</a:t>
            </a:r>
            <a:endParaRPr lang="tr-TR" b="1" dirty="0"/>
          </a:p>
        </p:txBody>
      </p:sp>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874" y="2079830"/>
            <a:ext cx="7625873" cy="7625873"/>
          </a:xfrm>
          <a:prstGeom prst="rect">
            <a:avLst/>
          </a:prstGeom>
        </p:spPr>
      </p:pic>
    </p:spTree>
    <p:extLst>
      <p:ext uri="{BB962C8B-B14F-4D97-AF65-F5344CB8AC3E}">
        <p14:creationId xmlns:p14="http://schemas.microsoft.com/office/powerpoint/2010/main" val="1269589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7AD2984A-D9C8-41E7-81BB-80DA0AC023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6858000" cy="9905998"/>
          </a:xfrm>
          <a:prstGeom prst="rect">
            <a:avLst/>
          </a:prstGeom>
        </p:spPr>
      </p:pic>
      <p:sp>
        <p:nvSpPr>
          <p:cNvPr id="7" name="Metin Kutusu 2">
            <a:extLst>
              <a:ext uri="{FF2B5EF4-FFF2-40B4-BE49-F238E27FC236}">
                <a16:creationId xmlns:a16="http://schemas.microsoft.com/office/drawing/2014/main" xmlns="" id="{BE5D1248-CA62-4E01-99BC-8AA056EC6EE0}"/>
              </a:ext>
            </a:extLst>
          </p:cNvPr>
          <p:cNvSpPr txBox="1">
            <a:spLocks noChangeArrowheads="1"/>
          </p:cNvSpPr>
          <p:nvPr/>
        </p:nvSpPr>
        <p:spPr bwMode="auto">
          <a:xfrm>
            <a:off x="1398270" y="81845"/>
            <a:ext cx="4061460" cy="369332"/>
          </a:xfrm>
          <a:prstGeom prst="rect">
            <a:avLst/>
          </a:prstGeom>
          <a:noFill/>
          <a:ln w="9525">
            <a:noFill/>
            <a:miter lim="800000"/>
            <a:headEnd/>
            <a:tailEnd/>
          </a:ln>
        </p:spPr>
        <p:txBody>
          <a:bodyPr rot="0" vert="horz" wrap="square" lIns="91440" tIns="45720" rIns="91440" bIns="45720" anchor="t" anchorCtr="0">
            <a:spAutoFit/>
          </a:bodyPr>
          <a:lstStyle/>
          <a:p>
            <a:pPr algn="ctr">
              <a:lnSpc>
                <a:spcPct val="150000"/>
              </a:lnSpc>
            </a:pPr>
            <a:r>
              <a:rPr lang="tr-TR" sz="1200" b="1" dirty="0" smtClean="0">
                <a:solidFill>
                  <a:schemeClr val="bg1"/>
                </a:solidFill>
              </a:rPr>
              <a:t>SİVAS MATEMATİK SEFERBERLİĞİ</a:t>
            </a:r>
            <a:endParaRPr lang="tr-TR" sz="1200" b="1" dirty="0">
              <a:solidFill>
                <a:schemeClr val="bg1"/>
              </a:solidFill>
            </a:endParaRPr>
          </a:p>
        </p:txBody>
      </p:sp>
      <p:sp>
        <p:nvSpPr>
          <p:cNvPr id="3" name="Dikdörtgen 2"/>
          <p:cNvSpPr/>
          <p:nvPr/>
        </p:nvSpPr>
        <p:spPr>
          <a:xfrm>
            <a:off x="97289" y="1020371"/>
            <a:ext cx="6586846" cy="5478423"/>
          </a:xfrm>
          <a:prstGeom prst="rect">
            <a:avLst/>
          </a:prstGeom>
        </p:spPr>
        <p:txBody>
          <a:bodyPr wrap="square">
            <a:spAutoFit/>
          </a:bodyPr>
          <a:lstStyle/>
          <a:p>
            <a:pPr algn="just">
              <a:spcAft>
                <a:spcPts val="400"/>
              </a:spcAft>
            </a:pPr>
            <a:r>
              <a:rPr lang="tr-TR" sz="1600" b="1" dirty="0">
                <a:latin typeface="Times New Roman" panose="02020603050405020304" pitchFamily="18" charset="0"/>
                <a:ea typeface="Times New Roman" panose="02020603050405020304" pitchFamily="18" charset="0"/>
              </a:rPr>
              <a:t>Etkinlikler hazırlanırken; </a:t>
            </a:r>
          </a:p>
          <a:p>
            <a:pPr marL="342900" indent="-342900" algn="just">
              <a:spcAft>
                <a:spcPts val="400"/>
              </a:spcAft>
              <a:buFont typeface="+mj-lt"/>
              <a:buAutoNum type="arabicParenR"/>
            </a:pPr>
            <a:r>
              <a:rPr lang="tr-TR" sz="1600" dirty="0" smtClean="0"/>
              <a:t>Resmî </a:t>
            </a:r>
            <a:r>
              <a:rPr lang="tr-TR" sz="1600" dirty="0"/>
              <a:t>örgün ve yaygın eğitim kurumlarına yönelik hazırlanmış olan her tür ve seviyedeki öğretim programlarında yer alan kazanımlara, becerilere ve değerlere dikkat edilmesine, </a:t>
            </a:r>
          </a:p>
          <a:p>
            <a:pPr marL="342900" indent="-342900" algn="just">
              <a:spcAft>
                <a:spcPts val="400"/>
              </a:spcAft>
              <a:buFont typeface="+mj-lt"/>
              <a:buAutoNum type="arabicParenR"/>
            </a:pPr>
            <a:r>
              <a:rPr lang="tr-TR" sz="1600" dirty="0" smtClean="0"/>
              <a:t>Etkinliklerin </a:t>
            </a:r>
            <a:r>
              <a:rPr lang="tr-TR" sz="1600" dirty="0"/>
              <a:t>öğrenci ve kursiyerlerde öz güven, sorumluluk duygusunun gelişmesine, yeni ilgi alanları oluşturmasına, millî, manevî, ahlaki, insanî ve kültürel değerlerin kazandırılmasına yönelik olmasına, </a:t>
            </a:r>
          </a:p>
          <a:p>
            <a:pPr marL="342900" indent="-342900" algn="just">
              <a:spcAft>
                <a:spcPts val="400"/>
              </a:spcAft>
              <a:buFont typeface="+mj-lt"/>
              <a:buAutoNum type="arabicParenR"/>
            </a:pPr>
            <a:r>
              <a:rPr lang="tr-TR" sz="1600" dirty="0" smtClean="0"/>
              <a:t>Etkinlik </a:t>
            </a:r>
            <a:r>
              <a:rPr lang="tr-TR" sz="1600" dirty="0"/>
              <a:t>hazırlanırken kazanımların diğer derslerle ilişkilendirilmesine, </a:t>
            </a:r>
          </a:p>
          <a:p>
            <a:pPr marL="342900" indent="-342900" algn="just">
              <a:spcAft>
                <a:spcPts val="400"/>
              </a:spcAft>
              <a:buFont typeface="+mj-lt"/>
              <a:buAutoNum type="arabicParenR"/>
            </a:pPr>
            <a:r>
              <a:rPr lang="tr-TR" sz="1600" dirty="0" smtClean="0"/>
              <a:t>Konunun </a:t>
            </a:r>
            <a:r>
              <a:rPr lang="tr-TR" sz="1600" dirty="0"/>
              <a:t>işleneceği tarih ve olası süreye, </a:t>
            </a:r>
          </a:p>
          <a:p>
            <a:pPr marL="342900" indent="-342900" algn="just">
              <a:spcAft>
                <a:spcPts val="400"/>
              </a:spcAft>
              <a:buFont typeface="+mj-lt"/>
              <a:buAutoNum type="arabicParenR"/>
            </a:pPr>
            <a:r>
              <a:rPr lang="tr-TR" sz="1600" dirty="0" smtClean="0"/>
              <a:t>Konunun </a:t>
            </a:r>
            <a:r>
              <a:rPr lang="tr-TR" sz="1600" dirty="0"/>
              <a:t>en etkin biçimde işlenebilmesi için gerekli olan eğitim araç-gereç ile başvurulacak kaynaklara </a:t>
            </a:r>
          </a:p>
          <a:p>
            <a:pPr marL="342900" indent="-342900" algn="just">
              <a:spcAft>
                <a:spcPts val="400"/>
              </a:spcAft>
              <a:buFont typeface="+mj-lt"/>
              <a:buAutoNum type="arabicParenR"/>
            </a:pPr>
            <a:r>
              <a:rPr lang="tr-TR" sz="1600" dirty="0" smtClean="0"/>
              <a:t>Öğrencilerin </a:t>
            </a:r>
            <a:r>
              <a:rPr lang="tr-TR" sz="1600" dirty="0"/>
              <a:t>bireysel özellikleri ve farklılıklarının öğretim sürecinde göz önünde bulundurulmasına, </a:t>
            </a:r>
          </a:p>
          <a:p>
            <a:pPr marL="342900" indent="-342900" algn="just">
              <a:spcAft>
                <a:spcPts val="400"/>
              </a:spcAft>
              <a:buFont typeface="+mj-lt"/>
              <a:buAutoNum type="arabicParenR"/>
            </a:pPr>
            <a:r>
              <a:rPr lang="tr-TR" sz="1600" dirty="0" smtClean="0"/>
              <a:t>Kazanımların </a:t>
            </a:r>
            <a:r>
              <a:rPr lang="tr-TR" sz="1600" dirty="0"/>
              <a:t>okul dışı öğrenme ortamlarında gerçekleştirilmesine ve özellikle okulöncesi ve ilkokul düzeyinde aile ile iş birliği yapılabilir olmasına, </a:t>
            </a:r>
          </a:p>
          <a:p>
            <a:pPr marL="342900" indent="-342900" algn="just">
              <a:spcAft>
                <a:spcPts val="400"/>
              </a:spcAft>
              <a:buFont typeface="+mj-lt"/>
              <a:buAutoNum type="arabicParenR"/>
            </a:pPr>
            <a:r>
              <a:rPr lang="tr-TR" sz="1600" dirty="0" smtClean="0"/>
              <a:t>Etkinliklerin </a:t>
            </a:r>
            <a:r>
              <a:rPr lang="tr-TR" sz="1600" dirty="0"/>
              <a:t>uygulamalı aktif yöntem ve tekniklerle ve öğrenci merkezli hazırlanmasına,</a:t>
            </a:r>
          </a:p>
          <a:p>
            <a:pPr marL="342900" indent="-342900" algn="just">
              <a:spcAft>
                <a:spcPts val="400"/>
              </a:spcAft>
              <a:buFont typeface="+mj-lt"/>
              <a:buAutoNum type="arabicParenR"/>
            </a:pPr>
            <a:r>
              <a:rPr lang="tr-TR" sz="1600" dirty="0" smtClean="0"/>
              <a:t>Öğrencilerin </a:t>
            </a:r>
            <a:r>
              <a:rPr lang="tr-TR" sz="1600" dirty="0"/>
              <a:t>fotoğraflarda yüzlerinin görünmemesine veya tanınmamasına dikkat edilmeli.</a:t>
            </a:r>
          </a:p>
        </p:txBody>
      </p:sp>
    </p:spTree>
    <p:extLst>
      <p:ext uri="{BB962C8B-B14F-4D97-AF65-F5344CB8AC3E}">
        <p14:creationId xmlns:p14="http://schemas.microsoft.com/office/powerpoint/2010/main" val="33752915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7AD2984A-D9C8-41E7-81BB-80DA0AC023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6858000" cy="9905998"/>
          </a:xfrm>
          <a:prstGeom prst="rect">
            <a:avLst/>
          </a:prstGeom>
        </p:spPr>
      </p:pic>
      <p:sp>
        <p:nvSpPr>
          <p:cNvPr id="7" name="Metin Kutusu 2">
            <a:extLst>
              <a:ext uri="{FF2B5EF4-FFF2-40B4-BE49-F238E27FC236}">
                <a16:creationId xmlns:a16="http://schemas.microsoft.com/office/drawing/2014/main" xmlns="" id="{BE5D1248-CA62-4E01-99BC-8AA056EC6EE0}"/>
              </a:ext>
            </a:extLst>
          </p:cNvPr>
          <p:cNvSpPr txBox="1">
            <a:spLocks noChangeArrowheads="1"/>
          </p:cNvSpPr>
          <p:nvPr/>
        </p:nvSpPr>
        <p:spPr bwMode="auto">
          <a:xfrm>
            <a:off x="1398270" y="81845"/>
            <a:ext cx="4061460" cy="369332"/>
          </a:xfrm>
          <a:prstGeom prst="rect">
            <a:avLst/>
          </a:prstGeom>
          <a:noFill/>
          <a:ln w="9525">
            <a:noFill/>
            <a:miter lim="800000"/>
            <a:headEnd/>
            <a:tailEnd/>
          </a:ln>
        </p:spPr>
        <p:txBody>
          <a:bodyPr rot="0" vert="horz" wrap="square" lIns="91440" tIns="45720" rIns="91440" bIns="45720" anchor="t" anchorCtr="0">
            <a:spAutoFit/>
          </a:bodyPr>
          <a:lstStyle/>
          <a:p>
            <a:pPr algn="ctr">
              <a:lnSpc>
                <a:spcPct val="150000"/>
              </a:lnSpc>
            </a:pPr>
            <a:r>
              <a:rPr lang="tr-TR" sz="1200" b="1" dirty="0" smtClean="0">
                <a:solidFill>
                  <a:schemeClr val="bg1"/>
                </a:solidFill>
              </a:rPr>
              <a:t>SİVAS MATEMATİK SEFERBERLİĞİ</a:t>
            </a:r>
            <a:endParaRPr lang="tr-TR" sz="1200" b="1" dirty="0">
              <a:solidFill>
                <a:schemeClr val="bg1"/>
              </a:solidFill>
            </a:endParaRPr>
          </a:p>
        </p:txBody>
      </p:sp>
      <p:pic>
        <p:nvPicPr>
          <p:cNvPr id="6" name="Resim 5" descr="C:\Users\AyselFiratATALAY\Desktop\WhatsApp Image 2022-09-07 at 15.20.55 (1).jpeg"/>
          <p:cNvPicPr/>
          <p:nvPr/>
        </p:nvPicPr>
        <p:blipFill>
          <a:blip r:embed="rId3">
            <a:extLst>
              <a:ext uri="{28A0092B-C50C-407E-A947-70E740481C1C}">
                <a14:useLocalDpi xmlns:a14="http://schemas.microsoft.com/office/drawing/2010/main" val="0"/>
              </a:ext>
            </a:extLst>
          </a:blip>
          <a:srcRect/>
          <a:stretch>
            <a:fillRect/>
          </a:stretch>
        </p:blipFill>
        <p:spPr bwMode="auto">
          <a:xfrm>
            <a:off x="342900" y="783867"/>
            <a:ext cx="6172200" cy="4629150"/>
          </a:xfrm>
          <a:prstGeom prst="rect">
            <a:avLst/>
          </a:prstGeom>
          <a:noFill/>
          <a:ln>
            <a:noFill/>
          </a:ln>
        </p:spPr>
      </p:pic>
      <p:pic>
        <p:nvPicPr>
          <p:cNvPr id="8" name="Resim 7" descr="C:\Users\AyselFiratATALAY\Desktop\WhatsApp Image 2022-09-07 at 15.20.54.jpeg"/>
          <p:cNvPicPr/>
          <p:nvPr/>
        </p:nvPicPr>
        <p:blipFill>
          <a:blip r:embed="rId4">
            <a:extLst>
              <a:ext uri="{28A0092B-C50C-407E-A947-70E740481C1C}">
                <a14:useLocalDpi xmlns:a14="http://schemas.microsoft.com/office/drawing/2010/main" val="0"/>
              </a:ext>
            </a:extLst>
          </a:blip>
          <a:srcRect/>
          <a:stretch>
            <a:fillRect/>
          </a:stretch>
        </p:blipFill>
        <p:spPr bwMode="auto">
          <a:xfrm>
            <a:off x="342900" y="5609862"/>
            <a:ext cx="6181725" cy="3709035"/>
          </a:xfrm>
          <a:prstGeom prst="rect">
            <a:avLst/>
          </a:prstGeom>
          <a:noFill/>
          <a:ln>
            <a:noFill/>
          </a:ln>
        </p:spPr>
      </p:pic>
    </p:spTree>
    <p:extLst>
      <p:ext uri="{BB962C8B-B14F-4D97-AF65-F5344CB8AC3E}">
        <p14:creationId xmlns:p14="http://schemas.microsoft.com/office/powerpoint/2010/main" val="3909167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7AD2984A-D9C8-41E7-81BB-80DA0AC023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6858000" cy="9905998"/>
          </a:xfrm>
          <a:prstGeom prst="rect">
            <a:avLst/>
          </a:prstGeom>
        </p:spPr>
      </p:pic>
      <p:sp>
        <p:nvSpPr>
          <p:cNvPr id="7" name="Metin Kutusu 2">
            <a:extLst>
              <a:ext uri="{FF2B5EF4-FFF2-40B4-BE49-F238E27FC236}">
                <a16:creationId xmlns:a16="http://schemas.microsoft.com/office/drawing/2014/main" xmlns="" id="{BE5D1248-CA62-4E01-99BC-8AA056EC6EE0}"/>
              </a:ext>
            </a:extLst>
          </p:cNvPr>
          <p:cNvSpPr txBox="1">
            <a:spLocks noChangeArrowheads="1"/>
          </p:cNvSpPr>
          <p:nvPr/>
        </p:nvSpPr>
        <p:spPr bwMode="auto">
          <a:xfrm>
            <a:off x="1398270" y="81845"/>
            <a:ext cx="4061460" cy="369332"/>
          </a:xfrm>
          <a:prstGeom prst="rect">
            <a:avLst/>
          </a:prstGeom>
          <a:noFill/>
          <a:ln w="9525">
            <a:noFill/>
            <a:miter lim="800000"/>
            <a:headEnd/>
            <a:tailEnd/>
          </a:ln>
        </p:spPr>
        <p:txBody>
          <a:bodyPr rot="0" vert="horz" wrap="square" lIns="91440" tIns="45720" rIns="91440" bIns="45720" anchor="t" anchorCtr="0">
            <a:spAutoFit/>
          </a:bodyPr>
          <a:lstStyle/>
          <a:p>
            <a:pPr algn="ctr">
              <a:lnSpc>
                <a:spcPct val="150000"/>
              </a:lnSpc>
            </a:pPr>
            <a:r>
              <a:rPr lang="tr-TR" sz="1200" b="1" dirty="0" smtClean="0">
                <a:solidFill>
                  <a:schemeClr val="bg1"/>
                </a:solidFill>
              </a:rPr>
              <a:t>SİVAS MATEMATİK SEFERBERLİĞİ</a:t>
            </a:r>
            <a:endParaRPr lang="tr-TR" sz="1200" b="1" dirty="0">
              <a:solidFill>
                <a:schemeClr val="bg1"/>
              </a:solidFill>
            </a:endParaRPr>
          </a:p>
        </p:txBody>
      </p:sp>
      <p:pic>
        <p:nvPicPr>
          <p:cNvPr id="9" name="Resim 8" descr="C:\Users\AyselFiratATALAY\Desktop\WhatsApp Image 2022-09-07 at 15.20.57.jpeg"/>
          <p:cNvPicPr/>
          <p:nvPr/>
        </p:nvPicPr>
        <p:blipFill>
          <a:blip r:embed="rId3">
            <a:extLst>
              <a:ext uri="{28A0092B-C50C-407E-A947-70E740481C1C}">
                <a14:useLocalDpi xmlns:a14="http://schemas.microsoft.com/office/drawing/2010/main" val="0"/>
              </a:ext>
            </a:extLst>
          </a:blip>
          <a:srcRect/>
          <a:stretch>
            <a:fillRect/>
          </a:stretch>
        </p:blipFill>
        <p:spPr bwMode="auto">
          <a:xfrm>
            <a:off x="479626" y="867172"/>
            <a:ext cx="5946932" cy="4400287"/>
          </a:xfrm>
          <a:prstGeom prst="rect">
            <a:avLst/>
          </a:prstGeom>
          <a:noFill/>
          <a:ln>
            <a:noFill/>
          </a:ln>
        </p:spPr>
      </p:pic>
      <p:pic>
        <p:nvPicPr>
          <p:cNvPr id="10" name="Resim 9" descr="C:\Users\AyselFiratATALAY\Desktop\WhatsApp Image 2022-09-07 at 15.20.57 (1).jpeg"/>
          <p:cNvPicPr/>
          <p:nvPr/>
        </p:nvPicPr>
        <p:blipFill>
          <a:blip r:embed="rId4">
            <a:extLst>
              <a:ext uri="{28A0092B-C50C-407E-A947-70E740481C1C}">
                <a14:useLocalDpi xmlns:a14="http://schemas.microsoft.com/office/drawing/2010/main" val="0"/>
              </a:ext>
            </a:extLst>
          </a:blip>
          <a:srcRect/>
          <a:stretch>
            <a:fillRect/>
          </a:stretch>
        </p:blipFill>
        <p:spPr bwMode="auto">
          <a:xfrm>
            <a:off x="479625" y="5419865"/>
            <a:ext cx="5946933" cy="3943078"/>
          </a:xfrm>
          <a:prstGeom prst="rect">
            <a:avLst/>
          </a:prstGeom>
          <a:noFill/>
          <a:ln>
            <a:noFill/>
          </a:ln>
        </p:spPr>
      </p:pic>
    </p:spTree>
    <p:extLst>
      <p:ext uri="{BB962C8B-B14F-4D97-AF65-F5344CB8AC3E}">
        <p14:creationId xmlns:p14="http://schemas.microsoft.com/office/powerpoint/2010/main" val="38884111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7AD2984A-D9C8-41E7-81BB-80DA0AC023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6858000" cy="9905998"/>
          </a:xfrm>
          <a:prstGeom prst="rect">
            <a:avLst/>
          </a:prstGeom>
        </p:spPr>
      </p:pic>
      <p:sp>
        <p:nvSpPr>
          <p:cNvPr id="7" name="Metin Kutusu 2">
            <a:extLst>
              <a:ext uri="{FF2B5EF4-FFF2-40B4-BE49-F238E27FC236}">
                <a16:creationId xmlns:a16="http://schemas.microsoft.com/office/drawing/2014/main" xmlns="" id="{BE5D1248-CA62-4E01-99BC-8AA056EC6EE0}"/>
              </a:ext>
            </a:extLst>
          </p:cNvPr>
          <p:cNvSpPr txBox="1">
            <a:spLocks noChangeArrowheads="1"/>
          </p:cNvSpPr>
          <p:nvPr/>
        </p:nvSpPr>
        <p:spPr bwMode="auto">
          <a:xfrm>
            <a:off x="1398270" y="81845"/>
            <a:ext cx="4061460" cy="369332"/>
          </a:xfrm>
          <a:prstGeom prst="rect">
            <a:avLst/>
          </a:prstGeom>
          <a:noFill/>
          <a:ln w="9525">
            <a:noFill/>
            <a:miter lim="800000"/>
            <a:headEnd/>
            <a:tailEnd/>
          </a:ln>
        </p:spPr>
        <p:txBody>
          <a:bodyPr rot="0" vert="horz" wrap="square" lIns="91440" tIns="45720" rIns="91440" bIns="45720" anchor="t" anchorCtr="0">
            <a:spAutoFit/>
          </a:bodyPr>
          <a:lstStyle/>
          <a:p>
            <a:pPr algn="ctr">
              <a:lnSpc>
                <a:spcPct val="150000"/>
              </a:lnSpc>
            </a:pPr>
            <a:r>
              <a:rPr lang="tr-TR" sz="1200" b="1" dirty="0" smtClean="0">
                <a:solidFill>
                  <a:schemeClr val="bg1"/>
                </a:solidFill>
              </a:rPr>
              <a:t>SİVAS MATEMATİK SEFERBERLİĞİ</a:t>
            </a:r>
            <a:endParaRPr lang="tr-TR" sz="1200" b="1" dirty="0">
              <a:solidFill>
                <a:schemeClr val="bg1"/>
              </a:solidFill>
            </a:endParaRPr>
          </a:p>
        </p:txBody>
      </p:sp>
      <p:pic>
        <p:nvPicPr>
          <p:cNvPr id="6" name="Resim 5" descr="C:\Users\AyselFiratATALAY\Desktop\WhatsApp Image 2022-09-07 at 15.20.56.jpeg"/>
          <p:cNvPicPr/>
          <p:nvPr/>
        </p:nvPicPr>
        <p:blipFill>
          <a:blip r:embed="rId3">
            <a:extLst>
              <a:ext uri="{28A0092B-C50C-407E-A947-70E740481C1C}">
                <a14:useLocalDpi xmlns:a14="http://schemas.microsoft.com/office/drawing/2010/main" val="0"/>
              </a:ext>
            </a:extLst>
          </a:blip>
          <a:srcRect/>
          <a:stretch>
            <a:fillRect/>
          </a:stretch>
        </p:blipFill>
        <p:spPr bwMode="auto">
          <a:xfrm>
            <a:off x="421398" y="829346"/>
            <a:ext cx="5706110" cy="42291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Resim 7" descr="C:\Users\AyselFiratATALAY\Desktop\WhatsApp Image 2022-09-07 at 15.20.55.jpeg"/>
          <p:cNvPicPr/>
          <p:nvPr/>
        </p:nvPicPr>
        <p:blipFill>
          <a:blip r:embed="rId4">
            <a:extLst>
              <a:ext uri="{28A0092B-C50C-407E-A947-70E740481C1C}">
                <a14:useLocalDpi xmlns:a14="http://schemas.microsoft.com/office/drawing/2010/main" val="0"/>
              </a:ext>
            </a:extLst>
          </a:blip>
          <a:srcRect/>
          <a:stretch>
            <a:fillRect/>
          </a:stretch>
        </p:blipFill>
        <p:spPr bwMode="auto">
          <a:xfrm>
            <a:off x="421398" y="5444128"/>
            <a:ext cx="5706110" cy="3800475"/>
          </a:xfrm>
          <a:prstGeom prst="rect">
            <a:avLst/>
          </a:prstGeom>
          <a:noFill/>
          <a:ln>
            <a:noFill/>
          </a:ln>
        </p:spPr>
      </p:pic>
    </p:spTree>
    <p:extLst>
      <p:ext uri="{BB962C8B-B14F-4D97-AF65-F5344CB8AC3E}">
        <p14:creationId xmlns:p14="http://schemas.microsoft.com/office/powerpoint/2010/main" val="4164472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7AD2984A-D9C8-41E7-81BB-80DA0AC023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6858000" cy="9905998"/>
          </a:xfrm>
          <a:prstGeom prst="rect">
            <a:avLst/>
          </a:prstGeom>
        </p:spPr>
      </p:pic>
      <p:sp>
        <p:nvSpPr>
          <p:cNvPr id="9" name="Metin Kutusu 2">
            <a:extLst>
              <a:ext uri="{FF2B5EF4-FFF2-40B4-BE49-F238E27FC236}">
                <a16:creationId xmlns:a16="http://schemas.microsoft.com/office/drawing/2014/main" xmlns="" id="{BE5D1248-CA62-4E01-99BC-8AA056EC6EE0}"/>
              </a:ext>
            </a:extLst>
          </p:cNvPr>
          <p:cNvSpPr txBox="1">
            <a:spLocks noChangeArrowheads="1"/>
          </p:cNvSpPr>
          <p:nvPr/>
        </p:nvSpPr>
        <p:spPr bwMode="auto">
          <a:xfrm>
            <a:off x="1398270" y="81845"/>
            <a:ext cx="4061460" cy="369332"/>
          </a:xfrm>
          <a:prstGeom prst="rect">
            <a:avLst/>
          </a:prstGeom>
          <a:noFill/>
          <a:ln w="9525">
            <a:noFill/>
            <a:miter lim="800000"/>
            <a:headEnd/>
            <a:tailEnd/>
          </a:ln>
        </p:spPr>
        <p:txBody>
          <a:bodyPr rot="0" vert="horz" wrap="square" lIns="91440" tIns="45720" rIns="91440" bIns="45720" anchor="t" anchorCtr="0">
            <a:spAutoFit/>
          </a:bodyPr>
          <a:lstStyle/>
          <a:p>
            <a:pPr algn="ctr">
              <a:lnSpc>
                <a:spcPct val="150000"/>
              </a:lnSpc>
            </a:pPr>
            <a:r>
              <a:rPr lang="tr-TR" sz="1200" b="1" dirty="0" smtClean="0">
                <a:solidFill>
                  <a:schemeClr val="bg1"/>
                </a:solidFill>
              </a:rPr>
              <a:t>SİVAS </a:t>
            </a:r>
            <a:r>
              <a:rPr lang="tr-TR" sz="1200" b="1" dirty="0">
                <a:solidFill>
                  <a:schemeClr val="bg1"/>
                </a:solidFill>
              </a:rPr>
              <a:t>MATEMATİK </a:t>
            </a:r>
            <a:r>
              <a:rPr lang="tr-TR" sz="1200" b="1" dirty="0" smtClean="0">
                <a:solidFill>
                  <a:schemeClr val="bg1"/>
                </a:solidFill>
              </a:rPr>
              <a:t>SEFERBERLİĞİ</a:t>
            </a:r>
            <a:endParaRPr lang="tr-TR" sz="1200" b="1" dirty="0">
              <a:solidFill>
                <a:schemeClr val="bg1"/>
              </a:solidFill>
            </a:endParaRPr>
          </a:p>
        </p:txBody>
      </p:sp>
      <p:sp>
        <p:nvSpPr>
          <p:cNvPr id="3" name="Dikdörtgen 2"/>
          <p:cNvSpPr/>
          <p:nvPr/>
        </p:nvSpPr>
        <p:spPr>
          <a:xfrm>
            <a:off x="173863" y="705247"/>
            <a:ext cx="6510271" cy="8941935"/>
          </a:xfrm>
          <a:prstGeom prst="rect">
            <a:avLst/>
          </a:prstGeom>
        </p:spPr>
        <p:txBody>
          <a:bodyPr wrap="square">
            <a:spAutoFit/>
          </a:bodyPr>
          <a:lstStyle/>
          <a:p>
            <a:pPr algn="just">
              <a:spcAft>
                <a:spcPts val="400"/>
              </a:spcAft>
            </a:pPr>
            <a:r>
              <a:rPr lang="tr-TR" sz="1600" b="1" dirty="0">
                <a:latin typeface="Times New Roman" panose="02020603050405020304" pitchFamily="18" charset="0"/>
                <a:ea typeface="Times New Roman" panose="02020603050405020304" pitchFamily="18" charset="0"/>
              </a:rPr>
              <a:t>PROJE KOORDİNASYON BİRİMLER:</a:t>
            </a:r>
            <a:r>
              <a:rPr lang="tr-TR" sz="1600" dirty="0">
                <a:latin typeface="Times New Roman" panose="02020603050405020304" pitchFamily="18" charset="0"/>
                <a:ea typeface="Times New Roman" panose="02020603050405020304" pitchFamily="18" charset="0"/>
              </a:rPr>
              <a:t> </a:t>
            </a:r>
            <a:r>
              <a:rPr lang="tr-TR" sz="1600" b="1" dirty="0">
                <a:latin typeface="Times New Roman" panose="02020603050405020304" pitchFamily="18" charset="0"/>
                <a:ea typeface="Times New Roman" panose="02020603050405020304" pitchFamily="18" charset="0"/>
              </a:rPr>
              <a:t>Sivas Millî Eğitim Müdürlüğü ARGE Birimi</a:t>
            </a:r>
            <a:r>
              <a:rPr lang="tr-TR" sz="1600" dirty="0">
                <a:latin typeface="Times New Roman" panose="02020603050405020304" pitchFamily="18" charset="0"/>
                <a:ea typeface="Times New Roman" panose="02020603050405020304" pitchFamily="18" charset="0"/>
              </a:rPr>
              <a:t>  </a:t>
            </a:r>
          </a:p>
          <a:p>
            <a:pPr>
              <a:spcAft>
                <a:spcPts val="400"/>
              </a:spcAft>
            </a:pPr>
            <a:r>
              <a:rPr lang="tr-TR" sz="1600" dirty="0">
                <a:latin typeface="Times New Roman" panose="02020603050405020304" pitchFamily="18" charset="0"/>
                <a:ea typeface="Times New Roman" panose="02020603050405020304" pitchFamily="18" charset="0"/>
              </a:rPr>
              <a:t>*** Bu projenin uygulanmasında Millî Eğitim Bakanlığının Eğitim Politikaları dikkate alınmıştır.</a:t>
            </a:r>
          </a:p>
          <a:p>
            <a:pPr lvl="0" fontAlgn="base">
              <a:lnSpc>
                <a:spcPct val="115000"/>
              </a:lnSpc>
              <a:spcAft>
                <a:spcPts val="400"/>
              </a:spcAft>
            </a:pPr>
            <a:r>
              <a:rPr lang="tr-TR" sz="1600" b="1" dirty="0" smtClean="0">
                <a:latin typeface="Times New Roman" panose="02020603050405020304" pitchFamily="18" charset="0"/>
                <a:ea typeface="Times New Roman" panose="02020603050405020304" pitchFamily="18" charset="0"/>
              </a:rPr>
              <a:t>       PROJENİN </a:t>
            </a:r>
            <a:r>
              <a:rPr lang="tr-TR" sz="1600" b="1" dirty="0">
                <a:latin typeface="Times New Roman" panose="02020603050405020304" pitchFamily="18" charset="0"/>
                <a:ea typeface="Times New Roman" panose="02020603050405020304" pitchFamily="18" charset="0"/>
              </a:rPr>
              <a:t>BAŞLATILMA GEREKÇELERİ</a:t>
            </a:r>
            <a:endParaRPr lang="tr-TR" sz="1600" dirty="0">
              <a:latin typeface="Times New Roman" panose="02020603050405020304" pitchFamily="18" charset="0"/>
              <a:ea typeface="Times New Roman" panose="02020603050405020304" pitchFamily="18" charset="0"/>
            </a:endParaRPr>
          </a:p>
          <a:p>
            <a:pPr algn="just">
              <a:lnSpc>
                <a:spcPct val="115000"/>
              </a:lnSpc>
              <a:spcAft>
                <a:spcPts val="400"/>
              </a:spcAft>
            </a:pPr>
            <a:r>
              <a:rPr lang="tr-TR" sz="1600" dirty="0" smtClean="0">
                <a:solidFill>
                  <a:srgbClr val="000000"/>
                </a:solidFill>
                <a:highlight>
                  <a:srgbClr val="FFFFFF"/>
                </a:highlight>
                <a:latin typeface="Times New Roman" panose="02020603050405020304" pitchFamily="18" charset="0"/>
                <a:ea typeface="Times New Roman" panose="02020603050405020304" pitchFamily="18" charset="0"/>
              </a:rPr>
              <a:t>	Millî </a:t>
            </a:r>
            <a:r>
              <a:rPr lang="tr-TR" sz="1600" dirty="0">
                <a:solidFill>
                  <a:srgbClr val="000000"/>
                </a:solidFill>
                <a:highlight>
                  <a:srgbClr val="FFFFFF"/>
                </a:highlight>
                <a:latin typeface="Times New Roman" panose="02020603050405020304" pitchFamily="18" charset="0"/>
                <a:ea typeface="Times New Roman" panose="02020603050405020304" pitchFamily="18" charset="0"/>
              </a:rPr>
              <a:t>Eğitim Bakanlığının Mart 2022 tarihinde başlatmış olduğu ‘‘Matematik Seferberliği’’ ile eğitim ortamının her alanında matematiğin kullanımına yönelik çalışmaların başlangıcını oluşturmuştur. Öğrenme ortamlarında olduğu gibi hayatın her alanında matematiğin gerekliliği de kaçınılmazdır.</a:t>
            </a:r>
            <a:r>
              <a:rPr lang="tr-TR" sz="1600" dirty="0">
                <a:solidFill>
                  <a:srgbClr val="202124"/>
                </a:solidFill>
                <a:highlight>
                  <a:srgbClr val="FFFFFF"/>
                </a:highlight>
                <a:latin typeface="Times New Roman" panose="02020603050405020304" pitchFamily="18" charset="0"/>
                <a:ea typeface="Times New Roman" panose="02020603050405020304" pitchFamily="18" charset="0"/>
              </a:rPr>
              <a:t> Günlük yaşamda, iş ve meslekte gerekli olan analitik düşünme, karar verme, akıl yürütme, iletişim kurabilme, genelleştirme yapabilme, yaratıcı ve bağımsız düşünebilme, strateji kurma gibi üst düzey davranışları geliştiren bir alan olarak matematiğin öğrenilmesi gereklidir. Matematik ile beslenen yetenekler; akıl yürütme gücü, yaratıcılık, soyut veya uzamsal düşünme, eleştirel düşünme, problem çözme yeteneği ve hatta etkili iletişim kurabilme becerilerine sahip olabilmektedirler. </a:t>
            </a:r>
            <a:r>
              <a:rPr lang="tr-TR" sz="1600" dirty="0">
                <a:latin typeface="Times New Roman" panose="02020603050405020304" pitchFamily="18" charset="0"/>
                <a:ea typeface="Times New Roman" panose="02020603050405020304" pitchFamily="18" charset="0"/>
              </a:rPr>
              <a:t>Günümüzde bilim ve teknolojideki hızlı değişmeler, olay ve olguların yorumlamasında etkin bir ifade biçimi olan matematiğe herkesin ihtiyacı olduğunu göstermektedir. Matematiği ve onun kavramlarını kullanmadan çağın getirdiklerini anlamak ve yeni bilgilere ulaşmak mümkün görünmemektedir. Matematik eğitimi, matematiği öğrenme ve öğretme sürecindeki çalışmaları kapsar. Bu süreçteki bütün etkinlikler zihinsel becerilerin kazandırılmasına dayalıdır. Öğrencilerin matematiksel tutum ve becerileri kazanabilmeleri ancak matematiksel kavramları zihinde yapılandırmaları ile gerçekleşir. Öğrencilerin matematiksel kavramları öğrendikten sonra onları değerlendirebilmeleri, günlük hayatta uygulayabilme ve kullanabilmeleri mümkün olabilmektedir. </a:t>
            </a:r>
          </a:p>
          <a:p>
            <a:pPr algn="just">
              <a:lnSpc>
                <a:spcPct val="115000"/>
              </a:lnSpc>
              <a:spcAft>
                <a:spcPts val="400"/>
              </a:spcAft>
            </a:pPr>
            <a:r>
              <a:rPr lang="tr-TR" sz="1600" dirty="0">
                <a:latin typeface="Times New Roman" panose="02020603050405020304" pitchFamily="18" charset="0"/>
                <a:ea typeface="Times New Roman" panose="02020603050405020304" pitchFamily="18" charset="0"/>
              </a:rPr>
              <a:t>             Yukardaki gerekçeler ve Bakanlığımızın başlatmış olduğu Matematik Seferberliği  için biz de ilimiz  öğrencilerinin matematik cevherini ortaya çıkarmak amacıyla</a:t>
            </a:r>
            <a:r>
              <a:rPr lang="tr-TR" sz="1600" b="1" dirty="0">
                <a:latin typeface="Times New Roman" panose="02020603050405020304" pitchFamily="18" charset="0"/>
                <a:ea typeface="Times New Roman" panose="02020603050405020304" pitchFamily="18" charset="0"/>
              </a:rPr>
              <a:t>  SMS </a:t>
            </a:r>
            <a:r>
              <a:rPr lang="tr-TR" sz="1600" dirty="0">
                <a:latin typeface="Times New Roman" panose="02020603050405020304" pitchFamily="18" charset="0"/>
                <a:ea typeface="Times New Roman" panose="02020603050405020304" pitchFamily="18" charset="0"/>
              </a:rPr>
              <a:t>(Sivas Matematik Seferberliği</a:t>
            </a:r>
            <a:r>
              <a:rPr lang="tr-TR" sz="1600" b="1" dirty="0">
                <a:latin typeface="Times New Roman" panose="02020603050405020304" pitchFamily="18" charset="0"/>
                <a:ea typeface="Times New Roman" panose="02020603050405020304" pitchFamily="18" charset="0"/>
              </a:rPr>
              <a:t>)</a:t>
            </a:r>
            <a:r>
              <a:rPr lang="tr-TR" sz="1600" dirty="0">
                <a:latin typeface="Times New Roman" panose="02020603050405020304" pitchFamily="18" charset="0"/>
                <a:ea typeface="Times New Roman" panose="02020603050405020304" pitchFamily="18" charset="0"/>
              </a:rPr>
              <a:t> Projesini başlatma gereğini duyduk. </a:t>
            </a:r>
            <a:endParaRPr lang="tr-TR"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832147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7AD2984A-D9C8-41E7-81BB-80DA0AC023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6858000" cy="9905998"/>
          </a:xfrm>
          <a:prstGeom prst="rect">
            <a:avLst/>
          </a:prstGeom>
        </p:spPr>
      </p:pic>
      <p:sp>
        <p:nvSpPr>
          <p:cNvPr id="6" name="Metin kutusu 5">
            <a:extLst>
              <a:ext uri="{FF2B5EF4-FFF2-40B4-BE49-F238E27FC236}">
                <a16:creationId xmlns:a16="http://schemas.microsoft.com/office/drawing/2014/main" xmlns="" id="{0E39DF5C-3DA2-455F-A40D-D8F91E125B35}"/>
              </a:ext>
            </a:extLst>
          </p:cNvPr>
          <p:cNvSpPr txBox="1"/>
          <p:nvPr/>
        </p:nvSpPr>
        <p:spPr>
          <a:xfrm>
            <a:off x="151247" y="754911"/>
            <a:ext cx="6530454" cy="8679299"/>
          </a:xfrm>
          <a:prstGeom prst="rect">
            <a:avLst/>
          </a:prstGeom>
          <a:noFill/>
        </p:spPr>
        <p:txBody>
          <a:bodyPr wrap="square" rtlCol="0">
            <a:spAutoFit/>
          </a:bodyPr>
          <a:lstStyle/>
          <a:p>
            <a:pPr lvl="0" fontAlgn="base"/>
            <a:r>
              <a:rPr lang="tr-TR" b="1" dirty="0"/>
              <a:t>PROJENİN AMAÇLARI</a:t>
            </a:r>
            <a:endParaRPr lang="tr-TR" dirty="0"/>
          </a:p>
          <a:p>
            <a:pPr algn="just"/>
            <a:r>
              <a:rPr lang="tr-TR" dirty="0" smtClean="0"/>
              <a:t>1) </a:t>
            </a:r>
            <a:r>
              <a:rPr lang="tr-TR" dirty="0"/>
              <a:t>Öğrencilerdeki matematik önyargısı oluşmadan henüz okul öncesi ve ilkokul seviyesindeyken akıl yürütme oyunları ile matematiksel kavramları kendi kendine keşfetmesi ile matematiksel düşünmeyi somuttan soyuta olacak şekilde öğretebilmek, karar verme becerilerini geliştirmek ve çok yönlü düşünebilme yeteneğini sağlamak,</a:t>
            </a:r>
          </a:p>
          <a:p>
            <a:pPr algn="just"/>
            <a:r>
              <a:rPr lang="tr-TR" dirty="0"/>
              <a:t> </a:t>
            </a:r>
            <a:r>
              <a:rPr lang="tr-TR" dirty="0" smtClean="0"/>
              <a:t>2) </a:t>
            </a:r>
            <a:r>
              <a:rPr lang="tr-TR" dirty="0"/>
              <a:t>Matematik dersinin öğretme yaklaşımını ve yöntemini geliştirmek, yeni öğretim yöntemleri geliştirmek</a:t>
            </a:r>
            <a:r>
              <a:rPr lang="tr-TR" u="sng" dirty="0"/>
              <a:t>,</a:t>
            </a:r>
            <a:endParaRPr lang="tr-TR" dirty="0"/>
          </a:p>
          <a:p>
            <a:pPr algn="just"/>
            <a:r>
              <a:rPr lang="tr-TR" dirty="0" smtClean="0"/>
              <a:t> 3</a:t>
            </a:r>
            <a:r>
              <a:rPr lang="tr-TR" dirty="0" smtClean="0"/>
              <a:t>) </a:t>
            </a:r>
            <a:r>
              <a:rPr lang="tr-TR" dirty="0"/>
              <a:t>Matematik okuryazarlığını geliştirmek,</a:t>
            </a:r>
          </a:p>
          <a:p>
            <a:pPr algn="just"/>
            <a:r>
              <a:rPr lang="tr-TR" dirty="0" smtClean="0"/>
              <a:t> 4</a:t>
            </a:r>
            <a:r>
              <a:rPr lang="tr-TR" dirty="0" smtClean="0"/>
              <a:t>) </a:t>
            </a:r>
            <a:r>
              <a:rPr lang="tr-TR" dirty="0"/>
              <a:t>Matematik öğrenme yaklaşımlarını oyunla ilişkilendirerek matematik öğrenimini kolaylaştırmak,</a:t>
            </a:r>
          </a:p>
          <a:p>
            <a:pPr algn="just"/>
            <a:r>
              <a:rPr lang="tr-TR" dirty="0" smtClean="0"/>
              <a:t>5</a:t>
            </a:r>
            <a:r>
              <a:rPr lang="tr-TR" dirty="0" smtClean="0"/>
              <a:t>)’</a:t>
            </a:r>
            <a:r>
              <a:rPr lang="tr-TR" dirty="0"/>
              <a:t>’Matematik Seferberliği’’ ile geliştireceğimiz yeni yaklaşımlarla birlikte öğrencilerimizin matematiği severek öğrenmelerini ve yaşama uyarlamalarını sağlamak,</a:t>
            </a:r>
          </a:p>
          <a:p>
            <a:pPr algn="just"/>
            <a:r>
              <a:rPr lang="tr-TR" dirty="0" smtClean="0"/>
              <a:t>6) </a:t>
            </a:r>
            <a:r>
              <a:rPr lang="tr-TR" dirty="0"/>
              <a:t>Proje çalışmalarının tamamlanması ile birlikte matematiği sadece yetenekli öğrencilerin yapabildiği zor ders olmaktan çıkarıp, matematiğin tüm öğrencilerin keyifle öğrenerek başarabilecekleri bir ders olmasını sağlamak,</a:t>
            </a:r>
          </a:p>
          <a:p>
            <a:pPr algn="just"/>
            <a:r>
              <a:rPr lang="tr-TR" dirty="0" smtClean="0"/>
              <a:t>7) </a:t>
            </a:r>
            <a:r>
              <a:rPr lang="tr-TR" dirty="0"/>
              <a:t>TÜBİTAK'tan yükseköğretim kurumlarına, UNICEF'e kadar ülkemizin tüm müktesebatını bu süreçte aktif olarak kullanmak,</a:t>
            </a:r>
          </a:p>
          <a:p>
            <a:pPr algn="just"/>
            <a:r>
              <a:rPr lang="tr-TR" dirty="0" smtClean="0"/>
              <a:t>8) </a:t>
            </a:r>
            <a:r>
              <a:rPr lang="tr-TR" dirty="0"/>
              <a:t>Matematik ile bireyin hayatı anlaması, yorumlaması ve hayatın içinde rasyonel bir şekilde yol yürüyebilmesini sağlamak,</a:t>
            </a:r>
          </a:p>
          <a:p>
            <a:pPr algn="just"/>
            <a:r>
              <a:rPr lang="tr-TR" dirty="0" smtClean="0"/>
              <a:t>9) </a:t>
            </a:r>
            <a:r>
              <a:rPr lang="tr-TR" dirty="0"/>
              <a:t>Öğrencilerin okul derslerinin ölçme değerlendirmesi ve ulusal uluslararası sınav ve yarışmalarda başarılı olmalarını sağlamak,</a:t>
            </a:r>
          </a:p>
          <a:p>
            <a:pPr algn="just"/>
            <a:r>
              <a:rPr lang="tr-TR" dirty="0" smtClean="0"/>
              <a:t>10) </a:t>
            </a:r>
            <a:r>
              <a:rPr lang="tr-TR" dirty="0" smtClean="0"/>
              <a:t>‘’Matematik </a:t>
            </a:r>
            <a:r>
              <a:rPr lang="tr-TR" dirty="0"/>
              <a:t>Seferberliği’’ kapsamında e-Twinning ve TÜBİTAK projelilerinde matematik ile ilgili farkındalık oluşturmak,</a:t>
            </a:r>
          </a:p>
          <a:p>
            <a:pPr algn="just"/>
            <a:r>
              <a:rPr lang="tr-TR" dirty="0" smtClean="0"/>
              <a:t>11) ‘’Matematik </a:t>
            </a:r>
            <a:r>
              <a:rPr lang="tr-TR" dirty="0"/>
              <a:t>Seferberliği’’ ile kamu kurum ve kuruluşları arasında iş birliğini artırarak, kamu imkânlarından tüm öğrencilerimizin yararlanmalarını sağlamak,</a:t>
            </a:r>
          </a:p>
        </p:txBody>
      </p:sp>
      <p:sp>
        <p:nvSpPr>
          <p:cNvPr id="7" name="Metin Kutusu 2">
            <a:extLst>
              <a:ext uri="{FF2B5EF4-FFF2-40B4-BE49-F238E27FC236}">
                <a16:creationId xmlns:a16="http://schemas.microsoft.com/office/drawing/2014/main" xmlns="" id="{BE5D1248-CA62-4E01-99BC-8AA056EC6EE0}"/>
              </a:ext>
            </a:extLst>
          </p:cNvPr>
          <p:cNvSpPr txBox="1">
            <a:spLocks noChangeArrowheads="1"/>
          </p:cNvSpPr>
          <p:nvPr/>
        </p:nvSpPr>
        <p:spPr bwMode="auto">
          <a:xfrm>
            <a:off x="1398270" y="81845"/>
            <a:ext cx="4061460" cy="369332"/>
          </a:xfrm>
          <a:prstGeom prst="rect">
            <a:avLst/>
          </a:prstGeom>
          <a:noFill/>
          <a:ln w="9525">
            <a:noFill/>
            <a:miter lim="800000"/>
            <a:headEnd/>
            <a:tailEnd/>
          </a:ln>
        </p:spPr>
        <p:txBody>
          <a:bodyPr rot="0" vert="horz" wrap="square" lIns="91440" tIns="45720" rIns="91440" bIns="45720" anchor="t" anchorCtr="0">
            <a:spAutoFit/>
          </a:bodyPr>
          <a:lstStyle/>
          <a:p>
            <a:pPr algn="ctr">
              <a:lnSpc>
                <a:spcPct val="150000"/>
              </a:lnSpc>
            </a:pPr>
            <a:r>
              <a:rPr lang="tr-TR" sz="1200" b="1" dirty="0" smtClean="0">
                <a:solidFill>
                  <a:schemeClr val="bg1"/>
                </a:solidFill>
              </a:rPr>
              <a:t>SİVAS </a:t>
            </a:r>
            <a:r>
              <a:rPr lang="tr-TR" sz="1200" b="1" dirty="0">
                <a:solidFill>
                  <a:schemeClr val="bg1"/>
                </a:solidFill>
              </a:rPr>
              <a:t>MATEMATİK </a:t>
            </a:r>
            <a:r>
              <a:rPr lang="tr-TR" sz="1200" b="1" dirty="0" smtClean="0">
                <a:solidFill>
                  <a:schemeClr val="bg1"/>
                </a:solidFill>
              </a:rPr>
              <a:t>SEFERBERLİĞİ</a:t>
            </a:r>
            <a:endParaRPr lang="tr-TR" sz="1200" b="1" dirty="0">
              <a:solidFill>
                <a:schemeClr val="bg1"/>
              </a:solidFill>
            </a:endParaRPr>
          </a:p>
        </p:txBody>
      </p:sp>
    </p:spTree>
    <p:extLst>
      <p:ext uri="{BB962C8B-B14F-4D97-AF65-F5344CB8AC3E}">
        <p14:creationId xmlns:p14="http://schemas.microsoft.com/office/powerpoint/2010/main" val="26218398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7AD2984A-D9C8-41E7-81BB-80DA0AC023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6858000" cy="9905998"/>
          </a:xfrm>
          <a:prstGeom prst="rect">
            <a:avLst/>
          </a:prstGeom>
        </p:spPr>
      </p:pic>
      <p:sp>
        <p:nvSpPr>
          <p:cNvPr id="6" name="Metin kutusu 5">
            <a:extLst>
              <a:ext uri="{FF2B5EF4-FFF2-40B4-BE49-F238E27FC236}">
                <a16:creationId xmlns:a16="http://schemas.microsoft.com/office/drawing/2014/main" xmlns="" id="{0E39DF5C-3DA2-455F-A40D-D8F91E125B35}"/>
              </a:ext>
            </a:extLst>
          </p:cNvPr>
          <p:cNvSpPr txBox="1"/>
          <p:nvPr/>
        </p:nvSpPr>
        <p:spPr>
          <a:xfrm>
            <a:off x="163773" y="704807"/>
            <a:ext cx="6530454" cy="8217634"/>
          </a:xfrm>
          <a:prstGeom prst="rect">
            <a:avLst/>
          </a:prstGeom>
          <a:noFill/>
        </p:spPr>
        <p:txBody>
          <a:bodyPr wrap="square" rtlCol="0">
            <a:spAutoFit/>
          </a:bodyPr>
          <a:lstStyle/>
          <a:p>
            <a:r>
              <a:rPr lang="tr-TR" sz="1600" b="1" dirty="0"/>
              <a:t>PROJE </a:t>
            </a:r>
            <a:r>
              <a:rPr lang="tr-TR" sz="1600" b="1" dirty="0" smtClean="0"/>
              <a:t>FAALİYETLERİ</a:t>
            </a:r>
          </a:p>
          <a:p>
            <a:endParaRPr lang="tr-TR" sz="1600" dirty="0"/>
          </a:p>
          <a:p>
            <a:pPr marL="342900" lvl="0" indent="-342900" algn="just">
              <a:buFont typeface="+mj-lt"/>
              <a:buAutoNum type="arabicParenR"/>
            </a:pPr>
            <a:r>
              <a:rPr lang="tr-TR" sz="1600" dirty="0" smtClean="0"/>
              <a:t>Sivas </a:t>
            </a:r>
            <a:r>
              <a:rPr lang="tr-TR" sz="1600" dirty="0"/>
              <a:t>Belediyesi iş birliği ile okulların bahçelerine matematik öğrenimini kolaylaştıracak oyun çizgilerinin oluşturulmasının sağlanması, Sivas Belediyesi’nin açacağı ‘Heyecan Merkezlerinde’ matematik atölyesinin de bulunması ve Sivas Belediyesi’nin uygun gördüğü alanlara matematik parklarının kurulması, ilçe belediye ve kaymakamlıklara da örnek teşkil </a:t>
            </a:r>
            <a:r>
              <a:rPr lang="tr-TR" sz="1600" dirty="0" smtClean="0"/>
              <a:t>etmesi,</a:t>
            </a:r>
          </a:p>
          <a:p>
            <a:pPr marL="342900" lvl="0" indent="-342900" algn="just">
              <a:buFont typeface="+mj-lt"/>
              <a:buAutoNum type="arabicParenR"/>
            </a:pPr>
            <a:r>
              <a:rPr lang="tr-TR" sz="1600" dirty="0" smtClean="0"/>
              <a:t>Üniversiteler </a:t>
            </a:r>
            <a:r>
              <a:rPr lang="tr-TR" sz="1600" dirty="0"/>
              <a:t>ile iş birliği protokolü yapılarak etkili matematik öğrenimi yaklaşımları konusunda öncelikli olarak okulöncesi ve sınıf öğretmenleri </a:t>
            </a:r>
            <a:r>
              <a:rPr lang="tr-TR" sz="1600" dirty="0" smtClean="0"/>
              <a:t>olmak </a:t>
            </a:r>
            <a:r>
              <a:rPr lang="tr-TR" sz="1600" dirty="0"/>
              <a:t>üzere okul öğretmen zümrelerine eğitim </a:t>
            </a:r>
            <a:r>
              <a:rPr lang="tr-TR" sz="1600" dirty="0" smtClean="0"/>
              <a:t>planlamak,</a:t>
            </a:r>
          </a:p>
          <a:p>
            <a:pPr marL="342900" lvl="0" indent="-342900" algn="just">
              <a:buFont typeface="+mj-lt"/>
              <a:buAutoNum type="arabicParenR"/>
            </a:pPr>
            <a:r>
              <a:rPr lang="tr-TR" sz="1600" dirty="0" smtClean="0"/>
              <a:t>Tarım </a:t>
            </a:r>
            <a:r>
              <a:rPr lang="tr-TR" sz="1600" dirty="0"/>
              <a:t>Orman İl Müdürlüğü ile iş birliği yaparak ‘’Matematik Seferberliği’’ sembolik değerleri ile ‘’Hatıra Ormanı’’ dikilmesinin sağlanması(1058 fidan dikimi veya 127 bin öğrenciye 127 bin fidan dikimi vb</a:t>
            </a:r>
            <a:r>
              <a:rPr lang="tr-TR" sz="1600" dirty="0" smtClean="0"/>
              <a:t>.)</a:t>
            </a:r>
          </a:p>
          <a:p>
            <a:pPr marL="342900" lvl="0" indent="-342900" algn="just">
              <a:buFont typeface="+mj-lt"/>
              <a:buAutoNum type="arabicParenR"/>
            </a:pPr>
            <a:r>
              <a:rPr lang="tr-TR" sz="1600" dirty="0" smtClean="0"/>
              <a:t>Okulların </a:t>
            </a:r>
            <a:r>
              <a:rPr lang="tr-TR" sz="1600" dirty="0"/>
              <a:t>uygun yerlerine soru çözme tahtaları koyarak öğrencilerin birbirlerine matematik ile ilgili soru sormalarını veya aynı yöntemle öğrencinin çözemediği sorunun öğretmen veya diğer öğrenciler tarafından çözümün </a:t>
            </a:r>
            <a:r>
              <a:rPr lang="tr-TR" sz="1600" dirty="0" smtClean="0"/>
              <a:t>sağlanması,</a:t>
            </a:r>
          </a:p>
          <a:p>
            <a:pPr marL="342900" lvl="0" indent="-342900" algn="just">
              <a:buFont typeface="+mj-lt"/>
              <a:buAutoNum type="arabicParenR"/>
            </a:pPr>
            <a:r>
              <a:rPr lang="tr-TR" sz="1600" dirty="0" smtClean="0"/>
              <a:t>Eğlenceli </a:t>
            </a:r>
            <a:r>
              <a:rPr lang="tr-TR" sz="1600" dirty="0"/>
              <a:t>matematik oyunları ile öğrencilerin ödevlendirilerek öğrenci velilerinin matematik öğrenimine pozitif bakış açısı geliştirilmesinin sağlanarak, geri bildirim için öğrencilerin ailesi ile matematik sorularının çözümünde yaşadıklarını anı olarak anlatımın sağlaması</a:t>
            </a:r>
            <a:r>
              <a:rPr lang="tr-TR" sz="1600" dirty="0" smtClean="0"/>
              <a:t>,</a:t>
            </a:r>
          </a:p>
          <a:p>
            <a:pPr marL="342900" lvl="0" indent="-342900" algn="just">
              <a:buFont typeface="+mj-lt"/>
              <a:buAutoNum type="arabicParenR"/>
            </a:pPr>
            <a:r>
              <a:rPr lang="tr-TR" sz="1600" dirty="0" smtClean="0"/>
              <a:t>‘</a:t>
            </a:r>
            <a:r>
              <a:rPr lang="tr-TR" sz="1600" dirty="0"/>
              <a:t>’Okul Dışı Öğrenme Ortamları’’ çalışması kapsamında okullar bölgesinde bulunan İsmet YILMAZ Eğitim Müzesi’nde bulunan matematik materyallerinin gözlemlenmesi için eğitim müzesine gezi </a:t>
            </a:r>
            <a:r>
              <a:rPr lang="tr-TR" sz="1600" dirty="0" smtClean="0"/>
              <a:t>düzenlenmesi,</a:t>
            </a:r>
          </a:p>
          <a:p>
            <a:pPr marL="342900" lvl="0" indent="-342900" algn="just">
              <a:buFont typeface="+mj-lt"/>
              <a:buAutoNum type="arabicParenR"/>
            </a:pPr>
            <a:r>
              <a:rPr lang="tr-TR" sz="1600" dirty="0" smtClean="0"/>
              <a:t>Proje </a:t>
            </a:r>
            <a:r>
              <a:rPr lang="tr-TR" sz="1600" dirty="0"/>
              <a:t>okullarında ve ortaöğretim kurumlarındaki matematik atölyelerinin plan dâhilinde ortaokul öğrencileri ile kullanımın sağlanarak matematiğin sevdirilmesine yönelik çalışmalar ve bir üst öğrenim hakkında bilgi ediniminin </a:t>
            </a:r>
            <a:r>
              <a:rPr lang="tr-TR" sz="1600" dirty="0" smtClean="0"/>
              <a:t>sağlanması,</a:t>
            </a:r>
          </a:p>
          <a:p>
            <a:pPr marL="342900" lvl="0" indent="-342900" algn="just">
              <a:buFont typeface="+mj-lt"/>
              <a:buAutoNum type="arabicParenR"/>
            </a:pPr>
            <a:r>
              <a:rPr lang="tr-TR" sz="1600" dirty="0" smtClean="0"/>
              <a:t>Matematik </a:t>
            </a:r>
            <a:r>
              <a:rPr lang="tr-TR" sz="1600" dirty="0"/>
              <a:t>zümreleri ve sınıf öğretmenlerince matematik öğrenme yaklaşımların oyunla ilişkilendirilmesine yönelik çalışmalar </a:t>
            </a:r>
            <a:r>
              <a:rPr lang="tr-TR" sz="1600" dirty="0" smtClean="0"/>
              <a:t>yapılması,</a:t>
            </a:r>
          </a:p>
          <a:p>
            <a:pPr marL="342900" lvl="0" indent="-342900" algn="just">
              <a:buFont typeface="+mj-lt"/>
              <a:buAutoNum type="arabicParenR"/>
            </a:pPr>
            <a:r>
              <a:rPr lang="tr-TR" sz="1600" dirty="0" smtClean="0"/>
              <a:t>Okullar </a:t>
            </a:r>
            <a:r>
              <a:rPr lang="tr-TR" sz="1600" dirty="0"/>
              <a:t>bünyesinde matematik koridoru oluşturulması ve okul koridorlarına Türk matematikçilerinin isimlerinin verilmesi</a:t>
            </a:r>
          </a:p>
        </p:txBody>
      </p:sp>
      <p:sp>
        <p:nvSpPr>
          <p:cNvPr id="7" name="Metin Kutusu 2">
            <a:extLst>
              <a:ext uri="{FF2B5EF4-FFF2-40B4-BE49-F238E27FC236}">
                <a16:creationId xmlns:a16="http://schemas.microsoft.com/office/drawing/2014/main" xmlns="" id="{BE5D1248-CA62-4E01-99BC-8AA056EC6EE0}"/>
              </a:ext>
            </a:extLst>
          </p:cNvPr>
          <p:cNvSpPr txBox="1">
            <a:spLocks noChangeArrowheads="1"/>
          </p:cNvSpPr>
          <p:nvPr/>
        </p:nvSpPr>
        <p:spPr bwMode="auto">
          <a:xfrm>
            <a:off x="1398270" y="81845"/>
            <a:ext cx="4061460" cy="369332"/>
          </a:xfrm>
          <a:prstGeom prst="rect">
            <a:avLst/>
          </a:prstGeom>
          <a:noFill/>
          <a:ln w="9525">
            <a:noFill/>
            <a:miter lim="800000"/>
            <a:headEnd/>
            <a:tailEnd/>
          </a:ln>
        </p:spPr>
        <p:txBody>
          <a:bodyPr rot="0" vert="horz" wrap="square" lIns="91440" tIns="45720" rIns="91440" bIns="45720" anchor="t" anchorCtr="0">
            <a:spAutoFit/>
          </a:bodyPr>
          <a:lstStyle/>
          <a:p>
            <a:pPr algn="ctr">
              <a:lnSpc>
                <a:spcPct val="150000"/>
              </a:lnSpc>
            </a:pPr>
            <a:r>
              <a:rPr lang="tr-TR" sz="1200" b="1" dirty="0" smtClean="0">
                <a:solidFill>
                  <a:schemeClr val="bg1"/>
                </a:solidFill>
              </a:rPr>
              <a:t>SİVAS MATEMATİK SEFERBERLİĞİ</a:t>
            </a:r>
            <a:endParaRPr lang="tr-TR" sz="1200" b="1" dirty="0">
              <a:solidFill>
                <a:schemeClr val="bg1"/>
              </a:solidFill>
            </a:endParaRPr>
          </a:p>
        </p:txBody>
      </p:sp>
    </p:spTree>
    <p:extLst>
      <p:ext uri="{BB962C8B-B14F-4D97-AF65-F5344CB8AC3E}">
        <p14:creationId xmlns:p14="http://schemas.microsoft.com/office/powerpoint/2010/main" val="1013446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7AD2984A-D9C8-41E7-81BB-80DA0AC023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6858000" cy="9905998"/>
          </a:xfrm>
          <a:prstGeom prst="rect">
            <a:avLst/>
          </a:prstGeom>
        </p:spPr>
      </p:pic>
      <p:sp>
        <p:nvSpPr>
          <p:cNvPr id="6" name="Metin kutusu 5">
            <a:extLst>
              <a:ext uri="{FF2B5EF4-FFF2-40B4-BE49-F238E27FC236}">
                <a16:creationId xmlns:a16="http://schemas.microsoft.com/office/drawing/2014/main" xmlns="" id="{0E39DF5C-3DA2-455F-A40D-D8F91E125B35}"/>
              </a:ext>
            </a:extLst>
          </p:cNvPr>
          <p:cNvSpPr txBox="1"/>
          <p:nvPr/>
        </p:nvSpPr>
        <p:spPr>
          <a:xfrm>
            <a:off x="163773" y="704807"/>
            <a:ext cx="6530454" cy="6001643"/>
          </a:xfrm>
          <a:prstGeom prst="rect">
            <a:avLst/>
          </a:prstGeom>
          <a:noFill/>
        </p:spPr>
        <p:txBody>
          <a:bodyPr wrap="square" rtlCol="0">
            <a:spAutoFit/>
          </a:bodyPr>
          <a:lstStyle/>
          <a:p>
            <a:r>
              <a:rPr lang="tr-TR" sz="1600" b="1" dirty="0"/>
              <a:t>PROJE </a:t>
            </a:r>
            <a:r>
              <a:rPr lang="tr-TR" sz="1600" b="1" dirty="0" smtClean="0"/>
              <a:t>FAALİYETLERİ</a:t>
            </a:r>
          </a:p>
          <a:p>
            <a:endParaRPr lang="tr-TR" sz="1600" dirty="0"/>
          </a:p>
          <a:p>
            <a:pPr marL="342900" lvl="0" indent="-342900" algn="just">
              <a:buFont typeface="+mj-lt"/>
              <a:buAutoNum type="arabicParenR" startAt="10"/>
            </a:pPr>
            <a:r>
              <a:rPr lang="tr-TR" sz="1600" dirty="0"/>
              <a:t>Ortaöğretim Genel Müdürlünce hazırlanan matematik öğrenim materyallerinin etkili kullanımının </a:t>
            </a:r>
            <a:r>
              <a:rPr lang="tr-TR" sz="1600" dirty="0" smtClean="0"/>
              <a:t>sağlanması,</a:t>
            </a:r>
          </a:p>
          <a:p>
            <a:pPr marL="342900" lvl="0" indent="-342900" algn="just">
              <a:buFont typeface="+mj-lt"/>
              <a:buAutoNum type="arabicParenR" startAt="10"/>
            </a:pPr>
            <a:r>
              <a:rPr lang="tr-TR" sz="1600" dirty="0" smtClean="0"/>
              <a:t>Tüm </a:t>
            </a:r>
            <a:r>
              <a:rPr lang="tr-TR" sz="1600" dirty="0"/>
              <a:t>zümrelerde matematik öğrenimini destekleyecek etkinliklerin uygun olan kazanımlarda öğrenme sürecinde kullanılmasına dikkat edilmesi</a:t>
            </a:r>
            <a:r>
              <a:rPr lang="tr-TR" sz="1600" dirty="0" smtClean="0"/>
              <a:t>,</a:t>
            </a:r>
          </a:p>
          <a:p>
            <a:pPr marL="342900" lvl="0" indent="-342900" algn="just">
              <a:buFont typeface="+mj-lt"/>
              <a:buAutoNum type="arabicParenR" startAt="10"/>
            </a:pPr>
            <a:r>
              <a:rPr lang="tr-TR" sz="1600" dirty="0" smtClean="0"/>
              <a:t>‘</a:t>
            </a:r>
            <a:r>
              <a:rPr lang="tr-TR" sz="1600" dirty="0"/>
              <a:t>Matematik Seferberliği’ kapsamında STEAM Eğitimi </a:t>
            </a:r>
            <a:r>
              <a:rPr lang="tr-TR" sz="1600" dirty="0" err="1"/>
              <a:t>mentörlerinin</a:t>
            </a:r>
            <a:r>
              <a:rPr lang="tr-TR" sz="1600" dirty="0"/>
              <a:t>,  e-</a:t>
            </a:r>
            <a:r>
              <a:rPr lang="tr-TR" sz="1600" dirty="0" err="1"/>
              <a:t>Twinning</a:t>
            </a:r>
            <a:r>
              <a:rPr lang="tr-TR" sz="1600" dirty="0"/>
              <a:t> koordinatörlerinin ve Harezmî Eğitim Modeli Proje koordinatörlerinin mesleki gelişim çalışmaları ve bilgilendirme faaliyetlerinde </a:t>
            </a:r>
            <a:r>
              <a:rPr lang="tr-TR" sz="1600" dirty="0" smtClean="0"/>
              <a:t>bulunması,</a:t>
            </a:r>
          </a:p>
          <a:p>
            <a:pPr marL="342900" lvl="0" indent="-342900" algn="just">
              <a:buFont typeface="+mj-lt"/>
              <a:buAutoNum type="arabicParenR" startAt="10"/>
            </a:pPr>
            <a:r>
              <a:rPr lang="tr-TR" sz="1600" dirty="0" smtClean="0"/>
              <a:t>Okulların </a:t>
            </a:r>
            <a:r>
              <a:rPr lang="tr-TR" sz="1600" dirty="0"/>
              <a:t>TÜBİTAK projelerinde Matematik alanında katılım </a:t>
            </a:r>
            <a:r>
              <a:rPr lang="tr-TR" sz="1600" dirty="0" smtClean="0"/>
              <a:t>sağlamaları,</a:t>
            </a:r>
          </a:p>
          <a:p>
            <a:pPr marL="342900" lvl="0" indent="-342900" algn="just">
              <a:buFont typeface="+mj-lt"/>
              <a:buAutoNum type="arabicParenR" startAt="10"/>
            </a:pPr>
            <a:r>
              <a:rPr lang="tr-TR" sz="1600" dirty="0" smtClean="0"/>
              <a:t>Okulların</a:t>
            </a:r>
            <a:r>
              <a:rPr lang="tr-TR" sz="1600" dirty="0"/>
              <a:t>, matematik materyalleri (proje ödevleri dâhil)                                   hazırlamaları ve hazırlanan materyallerin mayıs ayının ilk haftasında </a:t>
            </a:r>
            <a:r>
              <a:rPr lang="tr-TR" sz="1600" dirty="0" smtClean="0"/>
              <a:t>sergilemesi,</a:t>
            </a:r>
          </a:p>
          <a:p>
            <a:pPr marL="342900" lvl="0" indent="-342900" algn="just">
              <a:buFont typeface="+mj-lt"/>
              <a:buAutoNum type="arabicParenR" startAt="15"/>
            </a:pPr>
            <a:r>
              <a:rPr lang="tr-TR" sz="1600" dirty="0" smtClean="0"/>
              <a:t>Bakanlığın </a:t>
            </a:r>
            <a:r>
              <a:rPr lang="tr-TR" sz="1600" dirty="0"/>
              <a:t>hazırlamış olduğu  </a:t>
            </a:r>
            <a:r>
              <a:rPr lang="tr-TR" sz="1600" u="sng" dirty="0">
                <a:hlinkClick r:id="rId3"/>
              </a:rPr>
              <a:t>https://matematik.eba.gov.tr</a:t>
            </a:r>
            <a:r>
              <a:rPr lang="tr-TR" sz="1600" dirty="0"/>
              <a:t>   web </a:t>
            </a:r>
            <a:r>
              <a:rPr lang="tr-TR" sz="1600" dirty="0" smtClean="0"/>
              <a:t>sitesinden </a:t>
            </a:r>
            <a:r>
              <a:rPr lang="tr-TR" sz="1600" dirty="0"/>
              <a:t>derste ve ders dışında aktif </a:t>
            </a:r>
            <a:r>
              <a:rPr lang="tr-TR" sz="1600" dirty="0" smtClean="0"/>
              <a:t>yararlanılması,</a:t>
            </a:r>
          </a:p>
          <a:p>
            <a:pPr marL="342900" lvl="0" indent="-342900" algn="just">
              <a:buFont typeface="+mj-lt"/>
              <a:buAutoNum type="arabicParenR" startAt="15"/>
            </a:pPr>
            <a:r>
              <a:rPr lang="tr-TR" sz="1600" dirty="0" smtClean="0"/>
              <a:t>Bakanlığın projesi kapsamında sınıf öğretmenlerine matematik öğretim becerilerinin geliştirilmesi amacıyla eğitim verilmesi,</a:t>
            </a:r>
          </a:p>
          <a:p>
            <a:pPr marL="342900" lvl="0" indent="-342900" algn="just">
              <a:buFont typeface="+mj-lt"/>
              <a:buAutoNum type="arabicParenR" startAt="15"/>
            </a:pPr>
            <a:r>
              <a:rPr lang="tr-TR" sz="1600" dirty="0" smtClean="0"/>
              <a:t>Akıl, </a:t>
            </a:r>
            <a:r>
              <a:rPr lang="tr-TR" sz="1600" dirty="0"/>
              <a:t>zekâ ve kağıt (çarpmaca, sudoku, </a:t>
            </a:r>
            <a:r>
              <a:rPr lang="tr-TR" sz="1600" dirty="0" err="1"/>
              <a:t>kendoku</a:t>
            </a:r>
            <a:r>
              <a:rPr lang="tr-TR" sz="1600" dirty="0"/>
              <a:t>, kakuro vb.) oyunlarında okul kendi içinde ve okullar arasında yarışma </a:t>
            </a:r>
            <a:r>
              <a:rPr lang="tr-TR" sz="1600" dirty="0" smtClean="0"/>
              <a:t>yapılması,</a:t>
            </a:r>
          </a:p>
          <a:p>
            <a:pPr marL="342900" lvl="0" indent="-342900" algn="just">
              <a:buFont typeface="+mj-lt"/>
              <a:buAutoNum type="arabicParenR" startAt="15"/>
            </a:pPr>
            <a:r>
              <a:rPr lang="tr-TR" sz="1600" dirty="0" smtClean="0"/>
              <a:t>Web2.0 </a:t>
            </a:r>
            <a:r>
              <a:rPr lang="tr-TR" sz="1600" dirty="0"/>
              <a:t>araçlarının kullanımına yönelik matematik ve sınıf öğretmenlerine hizmet içi eğitim </a:t>
            </a:r>
            <a:r>
              <a:rPr lang="tr-TR" sz="1600" dirty="0" smtClean="0"/>
              <a:t>verilmesi</a:t>
            </a:r>
          </a:p>
          <a:p>
            <a:pPr marL="342900" lvl="0" indent="-342900" algn="just">
              <a:buFont typeface="+mj-lt"/>
              <a:buAutoNum type="arabicParenR" startAt="15"/>
            </a:pPr>
            <a:r>
              <a:rPr lang="tr-TR" sz="1600" dirty="0" smtClean="0"/>
              <a:t>Matematik </a:t>
            </a:r>
            <a:r>
              <a:rPr lang="tr-TR" sz="1600" dirty="0"/>
              <a:t>problemlerini daha hızlı anlayabilmeleri için öğrencilere kitap okuma alışkanlığının kazandırılması ve teşvik edilmesi</a:t>
            </a:r>
          </a:p>
        </p:txBody>
      </p:sp>
      <p:sp>
        <p:nvSpPr>
          <p:cNvPr id="2" name="Dikdörtgen 1"/>
          <p:cNvSpPr/>
          <p:nvPr/>
        </p:nvSpPr>
        <p:spPr>
          <a:xfrm>
            <a:off x="163773" y="6569904"/>
            <a:ext cx="6332009" cy="1276247"/>
          </a:xfrm>
          <a:prstGeom prst="rect">
            <a:avLst/>
          </a:prstGeom>
        </p:spPr>
        <p:txBody>
          <a:bodyPr wrap="square">
            <a:spAutoFit/>
          </a:bodyPr>
          <a:lstStyle/>
          <a:p>
            <a:pPr lvl="0" fontAlgn="base">
              <a:lnSpc>
                <a:spcPct val="115000"/>
              </a:lnSpc>
              <a:spcAft>
                <a:spcPts val="400"/>
              </a:spcAft>
            </a:pPr>
            <a:r>
              <a:rPr lang="tr-TR" sz="1600" b="1" dirty="0"/>
              <a:t>PROJENİN HEDEF KİTLESİ</a:t>
            </a:r>
          </a:p>
          <a:p>
            <a:pPr marL="457200">
              <a:lnSpc>
                <a:spcPct val="115000"/>
              </a:lnSpc>
              <a:spcAft>
                <a:spcPts val="400"/>
              </a:spcAft>
            </a:pPr>
            <a:r>
              <a:rPr lang="tr-TR" sz="1600" dirty="0"/>
              <a:t>Müdürlüğümüz bünyesindeki tüm okulöncesi, ilkokul, ortaokul ve ortaöğretim kurumlarında öğrenim gören öğrenciler</a:t>
            </a:r>
            <a:br>
              <a:rPr lang="tr-TR" sz="1600" dirty="0"/>
            </a:br>
            <a:endParaRPr lang="tr-TR" sz="1600" dirty="0"/>
          </a:p>
        </p:txBody>
      </p:sp>
      <p:sp>
        <p:nvSpPr>
          <p:cNvPr id="7" name="Metin Kutusu 2">
            <a:extLst>
              <a:ext uri="{FF2B5EF4-FFF2-40B4-BE49-F238E27FC236}">
                <a16:creationId xmlns:a16="http://schemas.microsoft.com/office/drawing/2014/main" xmlns="" id="{BE5D1248-CA62-4E01-99BC-8AA056EC6EE0}"/>
              </a:ext>
            </a:extLst>
          </p:cNvPr>
          <p:cNvSpPr txBox="1">
            <a:spLocks noChangeArrowheads="1"/>
          </p:cNvSpPr>
          <p:nvPr/>
        </p:nvSpPr>
        <p:spPr bwMode="auto">
          <a:xfrm>
            <a:off x="1398270" y="81845"/>
            <a:ext cx="4061460" cy="369332"/>
          </a:xfrm>
          <a:prstGeom prst="rect">
            <a:avLst/>
          </a:prstGeom>
          <a:noFill/>
          <a:ln w="9525">
            <a:noFill/>
            <a:miter lim="800000"/>
            <a:headEnd/>
            <a:tailEnd/>
          </a:ln>
        </p:spPr>
        <p:txBody>
          <a:bodyPr rot="0" vert="horz" wrap="square" lIns="91440" tIns="45720" rIns="91440" bIns="45720" anchor="t" anchorCtr="0">
            <a:spAutoFit/>
          </a:bodyPr>
          <a:lstStyle/>
          <a:p>
            <a:pPr algn="ctr">
              <a:lnSpc>
                <a:spcPct val="150000"/>
              </a:lnSpc>
            </a:pPr>
            <a:r>
              <a:rPr lang="tr-TR" sz="1200" b="1" dirty="0" smtClean="0">
                <a:solidFill>
                  <a:schemeClr val="bg1"/>
                </a:solidFill>
              </a:rPr>
              <a:t>SİVAS MATEMATİK SEFERBERLİĞİ</a:t>
            </a:r>
            <a:endParaRPr lang="tr-TR" sz="1200" b="1" dirty="0">
              <a:solidFill>
                <a:schemeClr val="bg1"/>
              </a:solidFill>
            </a:endParaRPr>
          </a:p>
        </p:txBody>
      </p:sp>
    </p:spTree>
    <p:extLst>
      <p:ext uri="{BB962C8B-B14F-4D97-AF65-F5344CB8AC3E}">
        <p14:creationId xmlns:p14="http://schemas.microsoft.com/office/powerpoint/2010/main" val="1229283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7AD2984A-D9C8-41E7-81BB-80DA0AC023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6858000" cy="9905998"/>
          </a:xfrm>
          <a:prstGeom prst="rect">
            <a:avLst/>
          </a:prstGeom>
        </p:spPr>
      </p:pic>
      <p:sp>
        <p:nvSpPr>
          <p:cNvPr id="6" name="Metin kutusu 5">
            <a:extLst>
              <a:ext uri="{FF2B5EF4-FFF2-40B4-BE49-F238E27FC236}">
                <a16:creationId xmlns:a16="http://schemas.microsoft.com/office/drawing/2014/main" xmlns="" id="{0E39DF5C-3DA2-455F-A40D-D8F91E125B35}"/>
              </a:ext>
            </a:extLst>
          </p:cNvPr>
          <p:cNvSpPr txBox="1"/>
          <p:nvPr/>
        </p:nvSpPr>
        <p:spPr>
          <a:xfrm>
            <a:off x="163773" y="704807"/>
            <a:ext cx="6530454" cy="5509200"/>
          </a:xfrm>
          <a:prstGeom prst="rect">
            <a:avLst/>
          </a:prstGeom>
          <a:noFill/>
        </p:spPr>
        <p:txBody>
          <a:bodyPr wrap="square" rtlCol="0">
            <a:spAutoFit/>
          </a:bodyPr>
          <a:lstStyle/>
          <a:p>
            <a:pPr lvl="0" fontAlgn="base"/>
            <a:r>
              <a:rPr lang="tr-TR" sz="1600" b="1" dirty="0"/>
              <a:t>PROJE ÇIKTILARI VE BAŞARI </a:t>
            </a:r>
            <a:r>
              <a:rPr lang="tr-TR" sz="1600" b="1" dirty="0" smtClean="0"/>
              <a:t>ÖLÇÜTLERİ</a:t>
            </a:r>
          </a:p>
          <a:p>
            <a:pPr lvl="0" fontAlgn="base"/>
            <a:endParaRPr lang="tr-TR" sz="1600" dirty="0"/>
          </a:p>
          <a:p>
            <a:pPr algn="just"/>
            <a:r>
              <a:rPr lang="tr-TR" sz="1600" dirty="0" smtClean="0"/>
              <a:t>	Bu </a:t>
            </a:r>
            <a:r>
              <a:rPr lang="tr-TR" sz="1600" dirty="0"/>
              <a:t>projeyle; İl Müdürlüğümüz bünyesindeki tüm okulöncesi, ilkokul, ortaokul ve ortaöğretim kurumlarında öğrenim gören öğrencilerde asgari düzeyde matematik okuryazarlığı oluşturmak, aile ortamında, sosyal yaşam ortamında ve okul ortamında matematiğin kullanımının yaygınlaştırılmasını sağlamak, hayatları boyunca doğru karar verme yeteneklerini geliştirmek amaçlanmaktadır. Öğrencilerin özgüvenlerinin artmasını, matematiği çalışan herkesin yapabileceğinin gösterilmesi, öğrencilerimizde okul ders başarısının ve merkezi sınav başarısının artması önceliğimiz olacak. Bu proje ile öğrencilerin hedefe ulaşma düzeyleri ölçülebilir kılınacaktır. Proje hedefleri doğrultusunda ulaşılan öğrenci,  veli, yapılan etkinlik ve gezi sayıları, etkili matematik eğitimine yönelik okul öğretmenlerinin almış olduğu eğitim sayıları, oluşturulan matematik koridoru, Heyecan Merkezinde açılacak olan matematik atölyelerine (okul dışı faaliyet sayısı)  kaç gezi düzenlendiği, okul bahçesi matematik kullanım alanı, okul zümrelerince geliştirilen etkinlik, materyal sayıları, Sivas Millî Eğitim Müdürlüğünce puanlanacaktır. Ayrıca okulların yapmış olduğu faaliyet, matematik koridoru, okul bahçesi, matematik kulanım alanı, matematik materyalleri etkinliklerin çözünürlüğü </a:t>
            </a:r>
            <a:r>
              <a:rPr lang="tr-TR" sz="1600" dirty="0" smtClean="0"/>
              <a:t>yüksek fotoğrafları </a:t>
            </a:r>
            <a:r>
              <a:rPr lang="tr-TR" sz="1600" dirty="0"/>
              <a:t>ARGE </a:t>
            </a:r>
            <a:r>
              <a:rPr lang="tr-TR" sz="1600" dirty="0" smtClean="0"/>
              <a:t>biriminin sorumluluğundaki </a:t>
            </a:r>
            <a:r>
              <a:rPr lang="tr-TR" sz="1600" u="sng" dirty="0">
                <a:hlinkClick r:id="rId3"/>
              </a:rPr>
              <a:t>sivasmemses@gmail.com</a:t>
            </a:r>
            <a:r>
              <a:rPr lang="tr-TR" sz="1600" dirty="0"/>
              <a:t> adresine her ay düzenli olarak okullar tarafından gönderilecektir.</a:t>
            </a:r>
          </a:p>
        </p:txBody>
      </p:sp>
      <p:sp>
        <p:nvSpPr>
          <p:cNvPr id="2" name="Dikdörtgen 1"/>
          <p:cNvSpPr/>
          <p:nvPr/>
        </p:nvSpPr>
        <p:spPr>
          <a:xfrm>
            <a:off x="163773" y="6569904"/>
            <a:ext cx="6332009" cy="1846659"/>
          </a:xfrm>
          <a:prstGeom prst="rect">
            <a:avLst/>
          </a:prstGeom>
        </p:spPr>
        <p:txBody>
          <a:bodyPr wrap="square">
            <a:spAutoFit/>
          </a:bodyPr>
          <a:lstStyle/>
          <a:p>
            <a:pPr lvl="0" fontAlgn="base"/>
            <a:r>
              <a:rPr lang="tr-TR" sz="1600" b="1" dirty="0"/>
              <a:t>PROJE ORTAKLARI</a:t>
            </a:r>
            <a:endParaRPr lang="tr-TR" sz="1600" dirty="0"/>
          </a:p>
          <a:p>
            <a:pPr marL="285750" lvl="0" indent="-285750">
              <a:buFont typeface="Arial" panose="020B0604020202020204" pitchFamily="34" charset="0"/>
              <a:buChar char="•"/>
            </a:pPr>
            <a:r>
              <a:rPr lang="tr-TR" sz="1600" dirty="0"/>
              <a:t>Sivas Valiliği</a:t>
            </a:r>
          </a:p>
          <a:p>
            <a:pPr marL="285750" lvl="0" indent="-285750">
              <a:buFont typeface="Arial" panose="020B0604020202020204" pitchFamily="34" charset="0"/>
              <a:buChar char="•"/>
            </a:pPr>
            <a:r>
              <a:rPr lang="tr-TR" sz="1600" dirty="0"/>
              <a:t>Sivas Belediyesi</a:t>
            </a:r>
          </a:p>
          <a:p>
            <a:pPr marL="285750" lvl="0" indent="-285750">
              <a:buFont typeface="Arial" panose="020B0604020202020204" pitchFamily="34" charset="0"/>
              <a:buChar char="•"/>
            </a:pPr>
            <a:r>
              <a:rPr lang="tr-TR" sz="1600" dirty="0"/>
              <a:t>İlçe Kaymakamlıkları</a:t>
            </a:r>
          </a:p>
          <a:p>
            <a:pPr marL="285750" lvl="0" indent="-285750">
              <a:buFont typeface="Arial" panose="020B0604020202020204" pitchFamily="34" charset="0"/>
              <a:buChar char="•"/>
            </a:pPr>
            <a:r>
              <a:rPr lang="tr-TR" sz="1600" dirty="0"/>
              <a:t>Sivas Cumhuriyet Üniversitesi</a:t>
            </a:r>
          </a:p>
          <a:p>
            <a:pPr marL="285750" lvl="0" indent="-285750">
              <a:buFont typeface="Arial" panose="020B0604020202020204" pitchFamily="34" charset="0"/>
              <a:buChar char="•"/>
            </a:pPr>
            <a:r>
              <a:rPr lang="tr-TR" sz="1600" dirty="0"/>
              <a:t>Sivas Bilim ve Teknoloji Üniversitesi</a:t>
            </a:r>
          </a:p>
          <a:p>
            <a:pPr marL="285750" lvl="0" indent="-285750">
              <a:buFont typeface="Arial" panose="020B0604020202020204" pitchFamily="34" charset="0"/>
              <a:buChar char="•"/>
            </a:pPr>
            <a:r>
              <a:rPr lang="tr-TR" sz="1600" dirty="0"/>
              <a:t>Tarım ve Orman İl Müdürlüğü</a:t>
            </a:r>
          </a:p>
        </p:txBody>
      </p:sp>
      <p:sp>
        <p:nvSpPr>
          <p:cNvPr id="7" name="Metin Kutusu 2">
            <a:extLst>
              <a:ext uri="{FF2B5EF4-FFF2-40B4-BE49-F238E27FC236}">
                <a16:creationId xmlns:a16="http://schemas.microsoft.com/office/drawing/2014/main" xmlns="" id="{BE5D1248-CA62-4E01-99BC-8AA056EC6EE0}"/>
              </a:ext>
            </a:extLst>
          </p:cNvPr>
          <p:cNvSpPr txBox="1">
            <a:spLocks noChangeArrowheads="1"/>
          </p:cNvSpPr>
          <p:nvPr/>
        </p:nvSpPr>
        <p:spPr bwMode="auto">
          <a:xfrm>
            <a:off x="1398270" y="81845"/>
            <a:ext cx="4061460" cy="369332"/>
          </a:xfrm>
          <a:prstGeom prst="rect">
            <a:avLst/>
          </a:prstGeom>
          <a:noFill/>
          <a:ln w="9525">
            <a:noFill/>
            <a:miter lim="800000"/>
            <a:headEnd/>
            <a:tailEnd/>
          </a:ln>
        </p:spPr>
        <p:txBody>
          <a:bodyPr rot="0" vert="horz" wrap="square" lIns="91440" tIns="45720" rIns="91440" bIns="45720" anchor="t" anchorCtr="0">
            <a:spAutoFit/>
          </a:bodyPr>
          <a:lstStyle/>
          <a:p>
            <a:pPr algn="ctr">
              <a:lnSpc>
                <a:spcPct val="150000"/>
              </a:lnSpc>
            </a:pPr>
            <a:r>
              <a:rPr lang="tr-TR" sz="1200" b="1" dirty="0" smtClean="0">
                <a:solidFill>
                  <a:schemeClr val="bg1"/>
                </a:solidFill>
              </a:rPr>
              <a:t>SİVAS MATEMATİK SEFERBERLİĞİ</a:t>
            </a:r>
            <a:endParaRPr lang="tr-TR" sz="1200" b="1" dirty="0">
              <a:solidFill>
                <a:schemeClr val="bg1"/>
              </a:solidFill>
            </a:endParaRPr>
          </a:p>
        </p:txBody>
      </p:sp>
    </p:spTree>
    <p:extLst>
      <p:ext uri="{BB962C8B-B14F-4D97-AF65-F5344CB8AC3E}">
        <p14:creationId xmlns:p14="http://schemas.microsoft.com/office/powerpoint/2010/main" val="1265101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7AD2984A-D9C8-41E7-81BB-80DA0AC023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6858000" cy="9905998"/>
          </a:xfrm>
          <a:prstGeom prst="rect">
            <a:avLst/>
          </a:prstGeom>
        </p:spPr>
      </p:pic>
      <p:sp>
        <p:nvSpPr>
          <p:cNvPr id="6" name="Metin kutusu 5">
            <a:extLst>
              <a:ext uri="{FF2B5EF4-FFF2-40B4-BE49-F238E27FC236}">
                <a16:creationId xmlns:a16="http://schemas.microsoft.com/office/drawing/2014/main" xmlns="" id="{0E39DF5C-3DA2-455F-A40D-D8F91E125B35}"/>
              </a:ext>
            </a:extLst>
          </p:cNvPr>
          <p:cNvSpPr txBox="1"/>
          <p:nvPr/>
        </p:nvSpPr>
        <p:spPr>
          <a:xfrm>
            <a:off x="163773" y="704807"/>
            <a:ext cx="6530454" cy="830997"/>
          </a:xfrm>
          <a:prstGeom prst="rect">
            <a:avLst/>
          </a:prstGeom>
          <a:noFill/>
        </p:spPr>
        <p:txBody>
          <a:bodyPr wrap="square" rtlCol="0">
            <a:spAutoFit/>
          </a:bodyPr>
          <a:lstStyle/>
          <a:p>
            <a:pPr lvl="0" fontAlgn="base"/>
            <a:r>
              <a:rPr lang="tr-TR" sz="1600" b="1" dirty="0"/>
              <a:t>PROJENİN İŞLEYİŞİ, FAALİYETLER VE ÇALIŞMA TAKVİMİ</a:t>
            </a:r>
            <a:endParaRPr lang="tr-TR" sz="1600" dirty="0"/>
          </a:p>
          <a:p>
            <a:pPr lvl="0" fontAlgn="base"/>
            <a:endParaRPr lang="tr-TR" sz="1600" dirty="0"/>
          </a:p>
          <a:p>
            <a:pPr algn="just"/>
            <a:r>
              <a:rPr lang="tr-TR" sz="1600" dirty="0" smtClean="0"/>
              <a:t>	</a:t>
            </a:r>
            <a:endParaRPr lang="tr-TR" sz="1600" dirty="0"/>
          </a:p>
        </p:txBody>
      </p:sp>
      <p:sp>
        <p:nvSpPr>
          <p:cNvPr id="7" name="Metin Kutusu 2">
            <a:extLst>
              <a:ext uri="{FF2B5EF4-FFF2-40B4-BE49-F238E27FC236}">
                <a16:creationId xmlns:a16="http://schemas.microsoft.com/office/drawing/2014/main" xmlns="" id="{BE5D1248-CA62-4E01-99BC-8AA056EC6EE0}"/>
              </a:ext>
            </a:extLst>
          </p:cNvPr>
          <p:cNvSpPr txBox="1">
            <a:spLocks noChangeArrowheads="1"/>
          </p:cNvSpPr>
          <p:nvPr/>
        </p:nvSpPr>
        <p:spPr bwMode="auto">
          <a:xfrm>
            <a:off x="1398270" y="81845"/>
            <a:ext cx="4061460" cy="369332"/>
          </a:xfrm>
          <a:prstGeom prst="rect">
            <a:avLst/>
          </a:prstGeom>
          <a:noFill/>
          <a:ln w="9525">
            <a:noFill/>
            <a:miter lim="800000"/>
            <a:headEnd/>
            <a:tailEnd/>
          </a:ln>
        </p:spPr>
        <p:txBody>
          <a:bodyPr rot="0" vert="horz" wrap="square" lIns="91440" tIns="45720" rIns="91440" bIns="45720" anchor="t" anchorCtr="0">
            <a:spAutoFit/>
          </a:bodyPr>
          <a:lstStyle/>
          <a:p>
            <a:pPr algn="ctr">
              <a:lnSpc>
                <a:spcPct val="150000"/>
              </a:lnSpc>
            </a:pPr>
            <a:r>
              <a:rPr lang="tr-TR" sz="1200" b="1" dirty="0" smtClean="0">
                <a:solidFill>
                  <a:schemeClr val="bg1"/>
                </a:solidFill>
              </a:rPr>
              <a:t>SİVAS MATEMATİK SEFERBERLİĞİ</a:t>
            </a:r>
            <a:endParaRPr lang="tr-TR" sz="1200" b="1" dirty="0">
              <a:solidFill>
                <a:schemeClr val="bg1"/>
              </a:solidFill>
            </a:endParaRPr>
          </a:p>
        </p:txBody>
      </p:sp>
      <p:graphicFrame>
        <p:nvGraphicFramePr>
          <p:cNvPr id="3" name="Tablo 2"/>
          <p:cNvGraphicFramePr>
            <a:graphicFrameLocks noGrp="1"/>
          </p:cNvGraphicFramePr>
          <p:nvPr>
            <p:extLst>
              <p:ext uri="{D42A27DB-BD31-4B8C-83A1-F6EECF244321}">
                <p14:modId xmlns:p14="http://schemas.microsoft.com/office/powerpoint/2010/main" val="2252745231"/>
              </p:ext>
            </p:extLst>
          </p:nvPr>
        </p:nvGraphicFramePr>
        <p:xfrm>
          <a:off x="299433" y="1227424"/>
          <a:ext cx="6372255" cy="3061950"/>
        </p:xfrm>
        <a:graphic>
          <a:graphicData uri="http://schemas.openxmlformats.org/drawingml/2006/table">
            <a:tbl>
              <a:tblPr firstRow="1" bandRow="1">
                <a:tableStyleId>{306799F8-075E-4A3A-A7F6-7FBC6576F1A4}</a:tableStyleId>
              </a:tblPr>
              <a:tblGrid>
                <a:gridCol w="648876"/>
                <a:gridCol w="3139674"/>
                <a:gridCol w="2583705"/>
              </a:tblGrid>
              <a:tr h="298650">
                <a:tc gridSpan="3">
                  <a:txBody>
                    <a:bodyPr/>
                    <a:lstStyle/>
                    <a:p>
                      <a:pPr>
                        <a:spcAft>
                          <a:spcPts val="400"/>
                        </a:spcAft>
                      </a:pPr>
                      <a:r>
                        <a:rPr lang="tr-TR" sz="1200" dirty="0">
                          <a:effectLst/>
                        </a:rPr>
                        <a:t>ÇALIŞMA TAKVİMİ</a:t>
                      </a:r>
                      <a:endParaRPr lang="tr-TR" sz="12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tr-TR"/>
                    </a:p>
                  </a:txBody>
                  <a:tcPr/>
                </a:tc>
                <a:tc hMerge="1">
                  <a:txBody>
                    <a:bodyPr/>
                    <a:lstStyle/>
                    <a:p>
                      <a:endParaRPr lang="tr-TR"/>
                    </a:p>
                  </a:txBody>
                  <a:tcPr/>
                </a:tc>
              </a:tr>
              <a:tr h="330087">
                <a:tc>
                  <a:txBody>
                    <a:bodyPr/>
                    <a:lstStyle/>
                    <a:p>
                      <a:pPr>
                        <a:spcAft>
                          <a:spcPts val="400"/>
                        </a:spcAft>
                      </a:pPr>
                      <a:r>
                        <a:rPr lang="tr-TR" sz="1200">
                          <a:effectLst/>
                        </a:rPr>
                        <a:t>SIRA</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400"/>
                        </a:spcAft>
                      </a:pPr>
                      <a:r>
                        <a:rPr lang="tr-TR" sz="1200">
                          <a:effectLst/>
                        </a:rPr>
                        <a:t>FAALİYET(LER)</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400"/>
                        </a:spcAft>
                      </a:pPr>
                      <a:r>
                        <a:rPr lang="tr-TR" sz="1200">
                          <a:effectLst/>
                        </a:rPr>
                        <a:t>TARİH</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r>
              <a:tr h="330087">
                <a:tc>
                  <a:txBody>
                    <a:bodyPr/>
                    <a:lstStyle/>
                    <a:p>
                      <a:pPr>
                        <a:spcAft>
                          <a:spcPts val="400"/>
                        </a:spcAft>
                      </a:pPr>
                      <a:r>
                        <a:rPr lang="tr-TR" sz="1200">
                          <a:effectLst/>
                        </a:rPr>
                        <a:t>1</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400"/>
                        </a:spcAft>
                      </a:pPr>
                      <a:r>
                        <a:rPr lang="tr-TR" sz="1200">
                          <a:effectLst/>
                        </a:rPr>
                        <a:t>PROJENİN DUYURULMASI</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400"/>
                        </a:spcAft>
                      </a:pPr>
                      <a:r>
                        <a:rPr lang="tr-TR" sz="1200" dirty="0" smtClean="0">
                          <a:effectLst/>
                        </a:rPr>
                        <a:t>11</a:t>
                      </a:r>
                      <a:r>
                        <a:rPr lang="tr-TR" sz="1200" baseline="0" dirty="0" smtClean="0">
                          <a:effectLst/>
                        </a:rPr>
                        <a:t> EKİM</a:t>
                      </a:r>
                      <a:r>
                        <a:rPr lang="tr-TR" sz="1200" dirty="0" smtClean="0">
                          <a:effectLst/>
                        </a:rPr>
                        <a:t> </a:t>
                      </a:r>
                      <a:r>
                        <a:rPr lang="tr-TR" sz="1200" dirty="0">
                          <a:effectLst/>
                        </a:rPr>
                        <a:t>2022</a:t>
                      </a:r>
                      <a:endParaRPr lang="tr-TR" sz="1200" dirty="0">
                        <a:effectLst/>
                        <a:latin typeface="Times New Roman" panose="02020603050405020304" pitchFamily="18" charset="0"/>
                        <a:ea typeface="Times New Roman" panose="02020603050405020304" pitchFamily="18" charset="0"/>
                      </a:endParaRPr>
                    </a:p>
                  </a:txBody>
                  <a:tcPr marL="68580" marR="68580" marT="0" marB="0" anchor="ctr"/>
                </a:tc>
              </a:tr>
              <a:tr h="330087">
                <a:tc>
                  <a:txBody>
                    <a:bodyPr/>
                    <a:lstStyle/>
                    <a:p>
                      <a:pPr>
                        <a:spcAft>
                          <a:spcPts val="400"/>
                        </a:spcAft>
                      </a:pPr>
                      <a:r>
                        <a:rPr lang="tr-TR" sz="1200">
                          <a:effectLst/>
                        </a:rPr>
                        <a:t>2</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400"/>
                        </a:spcAft>
                      </a:pPr>
                      <a:r>
                        <a:rPr lang="tr-TR" sz="1200">
                          <a:effectLst/>
                        </a:rPr>
                        <a:t>TOPLANTILARIN YAPILMASI</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400"/>
                        </a:spcAft>
                      </a:pPr>
                      <a:r>
                        <a:rPr lang="tr-TR" sz="1200" dirty="0" smtClean="0">
                          <a:effectLst/>
                        </a:rPr>
                        <a:t>12</a:t>
                      </a:r>
                      <a:r>
                        <a:rPr lang="tr-TR" sz="1200" baseline="0" dirty="0" smtClean="0">
                          <a:effectLst/>
                        </a:rPr>
                        <a:t> EKİM</a:t>
                      </a:r>
                      <a:r>
                        <a:rPr lang="tr-TR" sz="1200" dirty="0" smtClean="0">
                          <a:effectLst/>
                        </a:rPr>
                        <a:t> </a:t>
                      </a:r>
                      <a:r>
                        <a:rPr lang="tr-TR" sz="1200" dirty="0">
                          <a:effectLst/>
                        </a:rPr>
                        <a:t>2022</a:t>
                      </a:r>
                      <a:endParaRPr lang="tr-TR" sz="1200" dirty="0">
                        <a:effectLst/>
                        <a:latin typeface="Times New Roman" panose="02020603050405020304" pitchFamily="18" charset="0"/>
                        <a:ea typeface="Times New Roman" panose="02020603050405020304" pitchFamily="18" charset="0"/>
                      </a:endParaRPr>
                    </a:p>
                  </a:txBody>
                  <a:tcPr marL="68580" marR="68580" marT="0" marB="0" anchor="ctr"/>
                </a:tc>
              </a:tr>
              <a:tr h="330087">
                <a:tc>
                  <a:txBody>
                    <a:bodyPr/>
                    <a:lstStyle/>
                    <a:p>
                      <a:pPr>
                        <a:spcAft>
                          <a:spcPts val="400"/>
                        </a:spcAft>
                      </a:pPr>
                      <a:r>
                        <a:rPr lang="tr-TR" sz="1200">
                          <a:effectLst/>
                        </a:rPr>
                        <a:t>3</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400"/>
                        </a:spcAft>
                      </a:pPr>
                      <a:r>
                        <a:rPr lang="tr-TR" sz="1200">
                          <a:effectLst/>
                        </a:rPr>
                        <a:t>PROJENİN BAŞLAMASI</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400"/>
                        </a:spcAft>
                      </a:pPr>
                      <a:r>
                        <a:rPr lang="tr-TR" sz="1200" dirty="0" smtClean="0">
                          <a:effectLst/>
                        </a:rPr>
                        <a:t>17 EKİM 2022</a:t>
                      </a:r>
                      <a:endParaRPr lang="tr-TR" sz="1200" dirty="0">
                        <a:effectLst/>
                        <a:latin typeface="Times New Roman" panose="02020603050405020304" pitchFamily="18" charset="0"/>
                        <a:ea typeface="Times New Roman" panose="02020603050405020304" pitchFamily="18" charset="0"/>
                      </a:endParaRPr>
                    </a:p>
                  </a:txBody>
                  <a:tcPr marL="68580" marR="68580" marT="0" marB="0" anchor="ctr"/>
                </a:tc>
              </a:tr>
              <a:tr h="330087">
                <a:tc>
                  <a:txBody>
                    <a:bodyPr/>
                    <a:lstStyle/>
                    <a:p>
                      <a:pPr>
                        <a:spcAft>
                          <a:spcPts val="400"/>
                        </a:spcAft>
                      </a:pPr>
                      <a:r>
                        <a:rPr lang="tr-TR" sz="1200">
                          <a:effectLst/>
                        </a:rPr>
                        <a:t>4</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400"/>
                        </a:spcAft>
                      </a:pPr>
                      <a:r>
                        <a:rPr lang="tr-TR" sz="1200">
                          <a:effectLst/>
                        </a:rPr>
                        <a:t>ÖĞRETMEN EĞİTİMLERİ</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400"/>
                        </a:spcAft>
                      </a:pPr>
                      <a:r>
                        <a:rPr lang="tr-TR" sz="1200" dirty="0">
                          <a:effectLst/>
                        </a:rPr>
                        <a:t>KASIM –ARALIK </a:t>
                      </a:r>
                      <a:r>
                        <a:rPr lang="tr-TR" sz="1200" dirty="0" smtClean="0">
                          <a:effectLst/>
                        </a:rPr>
                        <a:t>2022 ,OCAK 2023</a:t>
                      </a:r>
                      <a:endParaRPr lang="tr-TR" sz="1200" dirty="0">
                        <a:effectLst/>
                        <a:latin typeface="Times New Roman" panose="02020603050405020304" pitchFamily="18" charset="0"/>
                        <a:ea typeface="Times New Roman" panose="02020603050405020304" pitchFamily="18" charset="0"/>
                      </a:endParaRPr>
                    </a:p>
                  </a:txBody>
                  <a:tcPr marL="68580" marR="68580" marT="0" marB="0" anchor="ctr"/>
                </a:tc>
              </a:tr>
              <a:tr h="452691">
                <a:tc>
                  <a:txBody>
                    <a:bodyPr/>
                    <a:lstStyle/>
                    <a:p>
                      <a:pPr>
                        <a:spcAft>
                          <a:spcPts val="400"/>
                        </a:spcAft>
                      </a:pPr>
                      <a:r>
                        <a:rPr lang="tr-TR" sz="1200">
                          <a:effectLst/>
                        </a:rPr>
                        <a:t>5</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400"/>
                        </a:spcAft>
                      </a:pPr>
                      <a:r>
                        <a:rPr lang="tr-TR" sz="1200">
                          <a:effectLst/>
                        </a:rPr>
                        <a:t>YAPILAN ÇALIŞMALARIN GÖRSELLERİNİN TOPLANMASI</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400"/>
                        </a:spcAft>
                      </a:pPr>
                      <a:r>
                        <a:rPr lang="tr-TR" sz="1200">
                          <a:effectLst/>
                        </a:rPr>
                        <a:t>HER AYIN SON HAFTASI</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r>
              <a:tr h="330087">
                <a:tc>
                  <a:txBody>
                    <a:bodyPr/>
                    <a:lstStyle/>
                    <a:p>
                      <a:pPr>
                        <a:spcAft>
                          <a:spcPts val="400"/>
                        </a:spcAft>
                      </a:pPr>
                      <a:r>
                        <a:rPr lang="tr-TR" sz="1200">
                          <a:effectLst/>
                        </a:rPr>
                        <a:t>6</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400"/>
                        </a:spcAft>
                      </a:pPr>
                      <a:r>
                        <a:rPr lang="tr-TR" sz="1200" dirty="0">
                          <a:effectLst/>
                        </a:rPr>
                        <a:t>SONUÇ RAPORLARININ İSTENMESİ</a:t>
                      </a:r>
                      <a:endParaRPr lang="tr-TR"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400"/>
                        </a:spcAft>
                      </a:pPr>
                      <a:r>
                        <a:rPr lang="tr-TR" sz="1200">
                          <a:effectLst/>
                        </a:rPr>
                        <a:t>MAYIS 2023</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r>
              <a:tr h="330087">
                <a:tc>
                  <a:txBody>
                    <a:bodyPr/>
                    <a:lstStyle/>
                    <a:p>
                      <a:pPr>
                        <a:spcAft>
                          <a:spcPts val="400"/>
                        </a:spcAft>
                      </a:pPr>
                      <a:r>
                        <a:rPr lang="tr-TR" sz="1200">
                          <a:effectLst/>
                        </a:rPr>
                        <a:t>7</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400"/>
                        </a:spcAft>
                      </a:pPr>
                      <a:r>
                        <a:rPr lang="tr-TR" sz="1200">
                          <a:effectLst/>
                        </a:rPr>
                        <a:t>SONUÇLARIN PAYLAŞIMI</a:t>
                      </a:r>
                      <a:endParaRPr lang="tr-TR"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spcAft>
                          <a:spcPts val="400"/>
                        </a:spcAft>
                      </a:pPr>
                      <a:r>
                        <a:rPr lang="tr-TR" sz="1200" dirty="0">
                          <a:effectLst/>
                        </a:rPr>
                        <a:t>HAZİRAN 2023</a:t>
                      </a:r>
                      <a:endParaRPr lang="tr-TR" sz="1200" dirty="0">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p:sp>
        <p:nvSpPr>
          <p:cNvPr id="4" name="Dikdörtgen 3"/>
          <p:cNvSpPr/>
          <p:nvPr/>
        </p:nvSpPr>
        <p:spPr>
          <a:xfrm>
            <a:off x="299433" y="4522183"/>
            <a:ext cx="6259133" cy="338554"/>
          </a:xfrm>
          <a:prstGeom prst="rect">
            <a:avLst/>
          </a:prstGeom>
        </p:spPr>
        <p:txBody>
          <a:bodyPr wrap="square">
            <a:spAutoFit/>
          </a:bodyPr>
          <a:lstStyle/>
          <a:p>
            <a:pPr fontAlgn="base">
              <a:spcAft>
                <a:spcPts val="400"/>
              </a:spcAft>
            </a:pPr>
            <a:r>
              <a:rPr lang="tr-TR" sz="1600" b="1" dirty="0"/>
              <a:t>PROJENİN AMAÇLARI VE FAALİYETLERİ KISMININ ÖRNEKLENDİRİLMESİ</a:t>
            </a:r>
          </a:p>
        </p:txBody>
      </p:sp>
      <p:sp>
        <p:nvSpPr>
          <p:cNvPr id="8" name="Dikdörtgen 7"/>
          <p:cNvSpPr/>
          <p:nvPr/>
        </p:nvSpPr>
        <p:spPr>
          <a:xfrm>
            <a:off x="158197" y="4860737"/>
            <a:ext cx="6536030" cy="5027017"/>
          </a:xfrm>
          <a:prstGeom prst="rect">
            <a:avLst/>
          </a:prstGeom>
        </p:spPr>
        <p:txBody>
          <a:bodyPr wrap="square">
            <a:spAutoFit/>
          </a:bodyPr>
          <a:lstStyle/>
          <a:p>
            <a:pPr marL="342900" indent="-342900" algn="just">
              <a:spcAft>
                <a:spcPts val="400"/>
              </a:spcAft>
              <a:buFont typeface="+mj-lt"/>
              <a:buAutoNum type="arabicParenR"/>
            </a:pPr>
            <a:r>
              <a:rPr lang="tr-TR" sz="1600" dirty="0"/>
              <a:t>Projenin amaçları 1.maddesine göre ‘ Doğa ve Matematik’ </a:t>
            </a:r>
            <a:r>
              <a:rPr lang="tr-TR" sz="1600" dirty="0" err="1"/>
              <a:t>Fibonacci</a:t>
            </a:r>
            <a:r>
              <a:rPr lang="tr-TR" sz="1600" dirty="0"/>
              <a:t> Dizisi, </a:t>
            </a:r>
            <a:r>
              <a:rPr lang="tr-TR" sz="1600" dirty="0" err="1"/>
              <a:t>Fraktallar</a:t>
            </a:r>
            <a:r>
              <a:rPr lang="tr-TR" sz="1600" dirty="0"/>
              <a:t> altın oran vb. verilebilir. </a:t>
            </a:r>
            <a:endParaRPr lang="tr-TR" sz="1600" dirty="0" smtClean="0"/>
          </a:p>
          <a:p>
            <a:pPr marL="342900" indent="-342900" algn="just">
              <a:spcAft>
                <a:spcPts val="400"/>
              </a:spcAft>
              <a:buFont typeface="+mj-lt"/>
              <a:buAutoNum type="arabicParenR"/>
            </a:pPr>
            <a:r>
              <a:rPr lang="tr-TR" sz="1600" dirty="0" smtClean="0"/>
              <a:t> </a:t>
            </a:r>
            <a:r>
              <a:rPr lang="tr-TR" sz="1600" dirty="0"/>
              <a:t>Projenin amaçları 4.maddesine göre matematiği oyunla ilişkilendirebilmek adına zekâ oyunları oynatılabilir. Örneğin: çarpmaca, amiral battı, apartmanlar, </a:t>
            </a:r>
            <a:r>
              <a:rPr lang="tr-TR" sz="1600" dirty="0" err="1"/>
              <a:t>sudoku</a:t>
            </a:r>
            <a:r>
              <a:rPr lang="tr-TR" sz="1600" dirty="0"/>
              <a:t>, </a:t>
            </a:r>
            <a:r>
              <a:rPr lang="tr-TR" sz="1600" dirty="0" err="1"/>
              <a:t>kakuro</a:t>
            </a:r>
            <a:r>
              <a:rPr lang="tr-TR" sz="1600" dirty="0"/>
              <a:t>, sihirli </a:t>
            </a:r>
            <a:r>
              <a:rPr lang="tr-TR" sz="1600" dirty="0" smtClean="0"/>
              <a:t>piramit…</a:t>
            </a:r>
          </a:p>
          <a:p>
            <a:pPr marL="342900" indent="-342900" algn="just">
              <a:spcAft>
                <a:spcPts val="400"/>
              </a:spcAft>
              <a:buFont typeface="+mj-lt"/>
              <a:buAutoNum type="arabicParenR"/>
            </a:pPr>
            <a:r>
              <a:rPr lang="tr-TR" sz="1600" dirty="0" smtClean="0"/>
              <a:t>Amaçlar </a:t>
            </a:r>
            <a:r>
              <a:rPr lang="tr-TR" sz="1600" dirty="0"/>
              <a:t>3.maddesine göre yaparak yaşayarak öğrenme yaklaşımı kapsamında öğrenci çemberin çevresini çapına oranlayarak pi sabitini keşfetmesi sağlanır.14 Mart Pi Gününde de bu konu tekrar </a:t>
            </a:r>
            <a:r>
              <a:rPr lang="tr-TR" sz="1600" dirty="0" smtClean="0"/>
              <a:t>vurgulanır.</a:t>
            </a:r>
          </a:p>
          <a:p>
            <a:pPr marL="342900" indent="-342900" algn="just">
              <a:spcAft>
                <a:spcPts val="400"/>
              </a:spcAft>
              <a:buFont typeface="+mj-lt"/>
              <a:buAutoNum type="arabicParenR"/>
            </a:pPr>
            <a:r>
              <a:rPr lang="tr-TR" sz="1600" dirty="0" smtClean="0"/>
              <a:t>TÜBİTAK</a:t>
            </a:r>
            <a:r>
              <a:rPr lang="tr-TR" sz="1600" dirty="0"/>
              <a:t>’ a proje hazırlayan okulların hazırladıkları matematik projeleri matematik atölyelerinde aktif olarak kullanılabilir</a:t>
            </a:r>
            <a:r>
              <a:rPr lang="tr-TR" sz="1600" dirty="0" smtClean="0"/>
              <a:t>.</a:t>
            </a:r>
          </a:p>
          <a:p>
            <a:pPr marL="342900" indent="-342900" algn="just">
              <a:spcAft>
                <a:spcPts val="400"/>
              </a:spcAft>
              <a:buFont typeface="+mj-lt"/>
              <a:buAutoNum type="arabicParenR"/>
            </a:pPr>
            <a:r>
              <a:rPr lang="tr-TR" sz="1600" dirty="0"/>
              <a:t>Proje faaliyetleri 3.maddesine göre oluşturulması planlanan ormanlık alana dikilecek ağaç sayısının tam kare sayı olması, ağaçlandırılacak </a:t>
            </a:r>
            <a:r>
              <a:rPr lang="tr-TR" sz="1600" dirty="0" err="1"/>
              <a:t>dikdörtgensel</a:t>
            </a:r>
            <a:r>
              <a:rPr lang="tr-TR" sz="1600" dirty="0"/>
              <a:t> bölgenin kenarları yardımıyla oluşturulacak dik üçgenin hipotenüsünün dikkat çekmesi açısından farklı renklerde ağaçlardan olması, ağaçlandırılacak </a:t>
            </a:r>
            <a:r>
              <a:rPr lang="tr-TR" sz="1600" dirty="0" err="1"/>
              <a:t>dikdörtgensel</a:t>
            </a:r>
            <a:r>
              <a:rPr lang="tr-TR" sz="1600" dirty="0"/>
              <a:t> bölgenin kenarlarına dikilecek ağaçların sayısının ve ağaçların aralıklarının bulunmasında ‘</a:t>
            </a:r>
            <a:r>
              <a:rPr lang="tr-TR" sz="1600" dirty="0" err="1" smtClean="0"/>
              <a:t>Ebob</a:t>
            </a:r>
            <a:r>
              <a:rPr lang="tr-TR" sz="1600" dirty="0" smtClean="0"/>
              <a:t> – </a:t>
            </a:r>
            <a:r>
              <a:rPr lang="tr-TR" sz="1600" dirty="0" err="1" smtClean="0"/>
              <a:t>Ekok’tan</a:t>
            </a:r>
            <a:r>
              <a:rPr lang="tr-TR" sz="1600" dirty="0" smtClean="0"/>
              <a:t> </a:t>
            </a:r>
            <a:r>
              <a:rPr lang="tr-TR" sz="1600" dirty="0"/>
              <a:t>faydalanılması projenin amacını ve uygulanabilirliğini ifade edecektir.</a:t>
            </a:r>
          </a:p>
          <a:p>
            <a:pPr marL="342900" indent="-342900">
              <a:spcAft>
                <a:spcPts val="400"/>
              </a:spcAft>
              <a:buFont typeface="+mj-lt"/>
              <a:buAutoNum type="arabicParenR"/>
            </a:pPr>
            <a:endParaRPr lang="tr-TR" sz="1600" dirty="0"/>
          </a:p>
        </p:txBody>
      </p:sp>
    </p:spTree>
    <p:extLst>
      <p:ext uri="{BB962C8B-B14F-4D97-AF65-F5344CB8AC3E}">
        <p14:creationId xmlns:p14="http://schemas.microsoft.com/office/powerpoint/2010/main" val="3541574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7AD2984A-D9C8-41E7-81BB-80DA0AC023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6858000" cy="9905998"/>
          </a:xfrm>
          <a:prstGeom prst="rect">
            <a:avLst/>
          </a:prstGeom>
        </p:spPr>
      </p:pic>
      <p:sp>
        <p:nvSpPr>
          <p:cNvPr id="7" name="Metin Kutusu 2">
            <a:extLst>
              <a:ext uri="{FF2B5EF4-FFF2-40B4-BE49-F238E27FC236}">
                <a16:creationId xmlns:a16="http://schemas.microsoft.com/office/drawing/2014/main" xmlns="" id="{BE5D1248-CA62-4E01-99BC-8AA056EC6EE0}"/>
              </a:ext>
            </a:extLst>
          </p:cNvPr>
          <p:cNvSpPr txBox="1">
            <a:spLocks noChangeArrowheads="1"/>
          </p:cNvSpPr>
          <p:nvPr/>
        </p:nvSpPr>
        <p:spPr bwMode="auto">
          <a:xfrm>
            <a:off x="1398270" y="81845"/>
            <a:ext cx="4061460" cy="369332"/>
          </a:xfrm>
          <a:prstGeom prst="rect">
            <a:avLst/>
          </a:prstGeom>
          <a:noFill/>
          <a:ln w="9525">
            <a:noFill/>
            <a:miter lim="800000"/>
            <a:headEnd/>
            <a:tailEnd/>
          </a:ln>
        </p:spPr>
        <p:txBody>
          <a:bodyPr rot="0" vert="horz" wrap="square" lIns="91440" tIns="45720" rIns="91440" bIns="45720" anchor="t" anchorCtr="0">
            <a:spAutoFit/>
          </a:bodyPr>
          <a:lstStyle/>
          <a:p>
            <a:pPr algn="ctr">
              <a:lnSpc>
                <a:spcPct val="150000"/>
              </a:lnSpc>
            </a:pPr>
            <a:r>
              <a:rPr lang="tr-TR" sz="1200" b="1" dirty="0" smtClean="0">
                <a:solidFill>
                  <a:schemeClr val="bg1"/>
                </a:solidFill>
              </a:rPr>
              <a:t>SİVAS MATEMATİK SEFERBERLİĞİ</a:t>
            </a:r>
            <a:endParaRPr lang="tr-TR" sz="1200" b="1" dirty="0">
              <a:solidFill>
                <a:schemeClr val="bg1"/>
              </a:solidFill>
            </a:endParaRPr>
          </a:p>
        </p:txBody>
      </p:sp>
      <p:sp>
        <p:nvSpPr>
          <p:cNvPr id="4" name="Dikdörtgen 3"/>
          <p:cNvSpPr/>
          <p:nvPr/>
        </p:nvSpPr>
        <p:spPr>
          <a:xfrm>
            <a:off x="158197" y="928978"/>
            <a:ext cx="6259133" cy="338554"/>
          </a:xfrm>
          <a:prstGeom prst="rect">
            <a:avLst/>
          </a:prstGeom>
        </p:spPr>
        <p:txBody>
          <a:bodyPr wrap="square">
            <a:spAutoFit/>
          </a:bodyPr>
          <a:lstStyle/>
          <a:p>
            <a:pPr fontAlgn="base">
              <a:spcAft>
                <a:spcPts val="400"/>
              </a:spcAft>
            </a:pPr>
            <a:r>
              <a:rPr lang="tr-TR" sz="1600" b="1" dirty="0"/>
              <a:t>PROJENİN AMAÇLARI VE FAALİYETLERİ KISMININ ÖRNEKLENDİRİLMESİ</a:t>
            </a:r>
          </a:p>
        </p:txBody>
      </p:sp>
      <p:sp>
        <p:nvSpPr>
          <p:cNvPr id="8" name="Dikdörtgen 7"/>
          <p:cNvSpPr/>
          <p:nvPr/>
        </p:nvSpPr>
        <p:spPr>
          <a:xfrm>
            <a:off x="160985" y="1464940"/>
            <a:ext cx="6536030" cy="7232749"/>
          </a:xfrm>
          <a:prstGeom prst="rect">
            <a:avLst/>
          </a:prstGeom>
        </p:spPr>
        <p:txBody>
          <a:bodyPr wrap="square">
            <a:spAutoFit/>
          </a:bodyPr>
          <a:lstStyle/>
          <a:p>
            <a:pPr marL="342900" indent="-342900" algn="just">
              <a:buFont typeface="+mj-lt"/>
              <a:buAutoNum type="arabicParenR" startAt="6"/>
            </a:pPr>
            <a:r>
              <a:rPr lang="tr-TR" sz="1600" dirty="0" smtClean="0"/>
              <a:t>Ormanlık </a:t>
            </a:r>
            <a:r>
              <a:rPr lang="tr-TR" sz="1600" dirty="0"/>
              <a:t>alanın olmaması durumunda veya ek olarak yapılması durumunda </a:t>
            </a:r>
            <a:r>
              <a:rPr lang="tr-TR" sz="1600" dirty="0" smtClean="0"/>
              <a:t>‘</a:t>
            </a:r>
            <a:r>
              <a:rPr lang="tr-TR" sz="1600" dirty="0"/>
              <a:t>Matematik </a:t>
            </a:r>
            <a:r>
              <a:rPr lang="tr-TR" sz="1600" dirty="0" smtClean="0"/>
              <a:t>Parkı’</a:t>
            </a:r>
            <a:r>
              <a:rPr lang="tr-TR" sz="1600" dirty="0"/>
              <a:t> </a:t>
            </a:r>
            <a:r>
              <a:rPr lang="tr-TR" sz="1600" dirty="0" smtClean="0"/>
              <a:t>olarak </a:t>
            </a:r>
            <a:r>
              <a:rPr lang="tr-TR" sz="1600" dirty="0"/>
              <a:t>da planlanabilir. Matematik parkında yürüyüş alanında Pisagor bağıntısı oluşturulabilir; yine ağaçlandırma yapılarak </a:t>
            </a:r>
            <a:r>
              <a:rPr lang="tr-TR" sz="1600" dirty="0" smtClean="0"/>
              <a:t>Ebob- </a:t>
            </a:r>
            <a:r>
              <a:rPr lang="tr-TR" sz="1600" dirty="0"/>
              <a:t>Ekok </a:t>
            </a:r>
            <a:r>
              <a:rPr lang="tr-TR" sz="1600" dirty="0" smtClean="0"/>
              <a:t>’tan </a:t>
            </a:r>
            <a:r>
              <a:rPr lang="tr-TR" sz="1600" dirty="0"/>
              <a:t>faydalanılabilir. Park olması durumunda, parkta bulunması gereken materyallerin bir kısmı görsellerde </a:t>
            </a:r>
            <a:r>
              <a:rPr lang="tr-TR" sz="1600" dirty="0" smtClean="0"/>
              <a:t>mevcuttur.</a:t>
            </a:r>
          </a:p>
          <a:p>
            <a:pPr marL="342900" indent="-342900" algn="just">
              <a:buFont typeface="+mj-lt"/>
              <a:buAutoNum type="arabicParenR" startAt="6"/>
            </a:pPr>
            <a:r>
              <a:rPr lang="tr-TR" sz="1600" dirty="0" smtClean="0"/>
              <a:t>Proje </a:t>
            </a:r>
            <a:r>
              <a:rPr lang="tr-TR" sz="1600" dirty="0"/>
              <a:t>faaliyetleri 3.maddesine göre okullarda öğrencilerin iletişim araçlarını matematik kazanımları için kullanılması amacıyla ‘okul whatsApp grupları’ </a:t>
            </a:r>
            <a:r>
              <a:rPr lang="tr-TR" sz="1600" dirty="0" err="1" smtClean="0"/>
              <a:t>oluşturulabilir.Matematik</a:t>
            </a:r>
            <a:r>
              <a:rPr lang="tr-TR" sz="1600" dirty="0" smtClean="0"/>
              <a:t> </a:t>
            </a:r>
            <a:r>
              <a:rPr lang="tr-TR" sz="1600" dirty="0"/>
              <a:t>whatsApp gruplarında öğrenciler, öğretmenleri koordinatörlüğünde çözemedikleri soruyu gruba gönderirler. Soruyu doğru çözen öğrenci çözümü paylaşarak öğrencilerin hem matematik hem bilişim hem de iletişim becerileri gelişmiş </a:t>
            </a:r>
            <a:r>
              <a:rPr lang="tr-TR" sz="1600" dirty="0" smtClean="0"/>
              <a:t>olur. Yine </a:t>
            </a:r>
            <a:r>
              <a:rPr lang="tr-TR" sz="1600" dirty="0" err="1"/>
              <a:t>whatsApp</a:t>
            </a:r>
            <a:r>
              <a:rPr lang="tr-TR" sz="1600" dirty="0"/>
              <a:t> gruplarında öğretmenler haftalık PISA tarzı mantık muhakeme yeteneklerini geliştirecek sorular paylaşır. Doğru çözümü paylaşan öğrenci </a:t>
            </a:r>
            <a:r>
              <a:rPr lang="tr-TR" sz="1600" dirty="0" smtClean="0"/>
              <a:t>ödüllendirilir.</a:t>
            </a:r>
          </a:p>
          <a:p>
            <a:pPr marL="342900" indent="-342900" algn="just">
              <a:buFont typeface="+mj-lt"/>
              <a:buAutoNum type="arabicParenR" startAt="6"/>
            </a:pPr>
            <a:r>
              <a:rPr lang="tr-TR" sz="1600" dirty="0" smtClean="0"/>
              <a:t>Uzunluk </a:t>
            </a:r>
            <a:r>
              <a:rPr lang="tr-TR" sz="1600" dirty="0"/>
              <a:t>ölçü birimleri, sıvı ölçü birimleri okul koridorlarında muhakkak bulunmalı ve bunların sadece Matematik dersinde değil aynı zamanda Fen Bilimleri dersinde de kullanıldığı bilgisi verilerek </a:t>
            </a:r>
            <a:r>
              <a:rPr lang="tr-TR" sz="1600" dirty="0" err="1"/>
              <a:t>disiplinlerarası</a:t>
            </a:r>
            <a:r>
              <a:rPr lang="tr-TR" sz="1600" dirty="0"/>
              <a:t> geçiş yapılabilir. Aynı zamanda günlük hayatta alışverişte bu ölçü birimlerinin olduğu öğrencilere uygulamalı olarak </a:t>
            </a:r>
            <a:r>
              <a:rPr lang="tr-TR" sz="1600" dirty="0" smtClean="0"/>
              <a:t>anlatılabilir.</a:t>
            </a:r>
          </a:p>
          <a:p>
            <a:pPr marL="342900" indent="-342900" algn="just">
              <a:buFont typeface="+mj-lt"/>
              <a:buAutoNum type="arabicParenR" startAt="6"/>
            </a:pPr>
            <a:r>
              <a:rPr lang="tr-TR" sz="1600" dirty="0" smtClean="0"/>
              <a:t>Faaliyetler </a:t>
            </a:r>
            <a:r>
              <a:rPr lang="tr-TR" sz="1600" dirty="0"/>
              <a:t>9.maddesine göre matematik koridorlarına binaen merdiven basamaklarına da matematikte çok kullanılan formüller </a:t>
            </a:r>
            <a:r>
              <a:rPr lang="tr-TR" sz="1600" dirty="0" smtClean="0"/>
              <a:t>yazılabilir.</a:t>
            </a:r>
          </a:p>
          <a:p>
            <a:pPr marL="342900" indent="-342900" algn="just">
              <a:buFont typeface="+mj-lt"/>
              <a:buAutoNum type="arabicParenR" startAt="6"/>
            </a:pPr>
            <a:r>
              <a:rPr lang="tr-TR" sz="1600" dirty="0" smtClean="0"/>
              <a:t>Faaliyetler </a:t>
            </a:r>
            <a:r>
              <a:rPr lang="tr-TR" sz="1600" dirty="0"/>
              <a:t>4. maddesine göre öğrencilerin koordinat sistemini daha iyi anlayabilmeleri için aileleri ile Amiral Battı ve benzeri oyunları oynamaları hem öğrencinin matematiği sevmesi hem de ailesi ile matematikle ilgili vakit geçirmesi sağlanmış olur.</a:t>
            </a:r>
          </a:p>
          <a:p>
            <a:pPr marL="342900" indent="-342900">
              <a:buFont typeface="+mj-lt"/>
              <a:buAutoNum type="arabicParenR" startAt="6"/>
            </a:pPr>
            <a:endParaRPr lang="tr-TR" sz="1600" dirty="0"/>
          </a:p>
          <a:p>
            <a:pPr marL="342900" indent="-342900">
              <a:spcAft>
                <a:spcPts val="400"/>
              </a:spcAft>
              <a:buFont typeface="+mj-lt"/>
              <a:buAutoNum type="arabicParenR"/>
            </a:pPr>
            <a:endParaRPr lang="tr-TR" sz="1600" dirty="0"/>
          </a:p>
        </p:txBody>
      </p:sp>
    </p:spTree>
    <p:extLst>
      <p:ext uri="{BB962C8B-B14F-4D97-AF65-F5344CB8AC3E}">
        <p14:creationId xmlns:p14="http://schemas.microsoft.com/office/powerpoint/2010/main" val="3601311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xmlns="" id="{7AD2984A-D9C8-41E7-81BB-80DA0AC023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6858000" cy="9905998"/>
          </a:xfrm>
          <a:prstGeom prst="rect">
            <a:avLst/>
          </a:prstGeom>
        </p:spPr>
      </p:pic>
      <p:sp>
        <p:nvSpPr>
          <p:cNvPr id="7" name="Metin Kutusu 2">
            <a:extLst>
              <a:ext uri="{FF2B5EF4-FFF2-40B4-BE49-F238E27FC236}">
                <a16:creationId xmlns:a16="http://schemas.microsoft.com/office/drawing/2014/main" xmlns="" id="{BE5D1248-CA62-4E01-99BC-8AA056EC6EE0}"/>
              </a:ext>
            </a:extLst>
          </p:cNvPr>
          <p:cNvSpPr txBox="1">
            <a:spLocks noChangeArrowheads="1"/>
          </p:cNvSpPr>
          <p:nvPr/>
        </p:nvSpPr>
        <p:spPr bwMode="auto">
          <a:xfrm>
            <a:off x="1398270" y="81845"/>
            <a:ext cx="4061460" cy="369332"/>
          </a:xfrm>
          <a:prstGeom prst="rect">
            <a:avLst/>
          </a:prstGeom>
          <a:noFill/>
          <a:ln w="9525">
            <a:noFill/>
            <a:miter lim="800000"/>
            <a:headEnd/>
            <a:tailEnd/>
          </a:ln>
        </p:spPr>
        <p:txBody>
          <a:bodyPr rot="0" vert="horz" wrap="square" lIns="91440" tIns="45720" rIns="91440" bIns="45720" anchor="t" anchorCtr="0">
            <a:spAutoFit/>
          </a:bodyPr>
          <a:lstStyle/>
          <a:p>
            <a:pPr algn="ctr">
              <a:lnSpc>
                <a:spcPct val="150000"/>
              </a:lnSpc>
            </a:pPr>
            <a:r>
              <a:rPr lang="tr-TR" sz="1200" b="1" dirty="0" smtClean="0">
                <a:solidFill>
                  <a:schemeClr val="bg1"/>
                </a:solidFill>
              </a:rPr>
              <a:t>SİVAS MATEMATİK SEFERBERLİĞİ</a:t>
            </a:r>
            <a:endParaRPr lang="tr-TR" sz="1200" b="1" dirty="0">
              <a:solidFill>
                <a:schemeClr val="bg1"/>
              </a:solidFill>
            </a:endParaRPr>
          </a:p>
        </p:txBody>
      </p:sp>
      <p:sp>
        <p:nvSpPr>
          <p:cNvPr id="4" name="Dikdörtgen 3"/>
          <p:cNvSpPr/>
          <p:nvPr/>
        </p:nvSpPr>
        <p:spPr>
          <a:xfrm>
            <a:off x="158197" y="759701"/>
            <a:ext cx="6259133" cy="338554"/>
          </a:xfrm>
          <a:prstGeom prst="rect">
            <a:avLst/>
          </a:prstGeom>
        </p:spPr>
        <p:txBody>
          <a:bodyPr wrap="square">
            <a:spAutoFit/>
          </a:bodyPr>
          <a:lstStyle/>
          <a:p>
            <a:pPr fontAlgn="base">
              <a:spcAft>
                <a:spcPts val="400"/>
              </a:spcAft>
            </a:pPr>
            <a:r>
              <a:rPr lang="tr-TR" sz="1600" b="1" dirty="0"/>
              <a:t>PROJENİN AMAÇLARI VE FAALİYETLERİ KISMININ ÖRNEKLENDİRİLMESİ</a:t>
            </a:r>
          </a:p>
        </p:txBody>
      </p:sp>
      <p:sp>
        <p:nvSpPr>
          <p:cNvPr id="8" name="Dikdörtgen 7"/>
          <p:cNvSpPr/>
          <p:nvPr/>
        </p:nvSpPr>
        <p:spPr>
          <a:xfrm>
            <a:off x="158197" y="1098255"/>
            <a:ext cx="6536030" cy="4770537"/>
          </a:xfrm>
          <a:prstGeom prst="rect">
            <a:avLst/>
          </a:prstGeom>
        </p:spPr>
        <p:txBody>
          <a:bodyPr wrap="square">
            <a:spAutoFit/>
          </a:bodyPr>
          <a:lstStyle/>
          <a:p>
            <a:pPr marL="342900" indent="-342900" algn="just">
              <a:buFont typeface="+mj-lt"/>
              <a:buAutoNum type="arabicParenR" startAt="11"/>
            </a:pPr>
            <a:r>
              <a:rPr lang="tr-TR" sz="1600" dirty="0" smtClean="0"/>
              <a:t> Faaliyetler 8. maddesine göre Matematik öğretmenleri, öğrencilere proje ödevi olarak matematikle ilgili istediği konudan materyal hazırlama, zekâ oyunu araştırma gibi ödevler verebilir.</a:t>
            </a:r>
          </a:p>
          <a:p>
            <a:pPr marL="342900" indent="-342900" algn="just">
              <a:buFont typeface="+mj-lt"/>
              <a:buAutoNum type="arabicParenR" startAt="11"/>
            </a:pPr>
            <a:r>
              <a:rPr lang="tr-TR" sz="1600" dirty="0" smtClean="0"/>
              <a:t>Eğlenceli </a:t>
            </a:r>
            <a:r>
              <a:rPr lang="tr-TR" sz="1600" dirty="0"/>
              <a:t>matematik etkinliklerinde web 2.0  araçlarına da yer </a:t>
            </a:r>
            <a:r>
              <a:rPr lang="tr-TR" sz="1600" dirty="0" smtClean="0"/>
              <a:t>verilebilir </a:t>
            </a:r>
            <a:r>
              <a:rPr lang="tr-TR" sz="1600" dirty="0"/>
              <a:t>(</a:t>
            </a:r>
            <a:r>
              <a:rPr lang="tr-TR" sz="1600" dirty="0" err="1"/>
              <a:t>learning</a:t>
            </a:r>
            <a:r>
              <a:rPr lang="tr-TR" sz="1600" dirty="0"/>
              <a:t> </a:t>
            </a:r>
            <a:r>
              <a:rPr lang="tr-TR" sz="1600" dirty="0" err="1"/>
              <a:t>apps</a:t>
            </a:r>
            <a:r>
              <a:rPr lang="tr-TR" sz="1600" dirty="0"/>
              <a:t>, </a:t>
            </a:r>
            <a:r>
              <a:rPr lang="tr-TR" sz="1600" dirty="0" err="1"/>
              <a:t>kahoot</a:t>
            </a:r>
            <a:r>
              <a:rPr lang="tr-TR" sz="1600" dirty="0"/>
              <a:t>, </a:t>
            </a:r>
            <a:r>
              <a:rPr lang="tr-TR" sz="1600" dirty="0" err="1"/>
              <a:t>matific</a:t>
            </a:r>
            <a:r>
              <a:rPr lang="tr-TR" sz="1600" dirty="0"/>
              <a:t>, </a:t>
            </a:r>
            <a:r>
              <a:rPr lang="tr-TR" sz="1600" dirty="0" err="1"/>
              <a:t>toontastic</a:t>
            </a:r>
            <a:r>
              <a:rPr lang="tr-TR" sz="1600" dirty="0"/>
              <a:t>, </a:t>
            </a:r>
            <a:r>
              <a:rPr lang="tr-TR" sz="1600" dirty="0" err="1"/>
              <a:t>pixton,cram,wordart</a:t>
            </a:r>
            <a:r>
              <a:rPr lang="tr-TR" sz="1600" dirty="0"/>
              <a:t>, </a:t>
            </a:r>
            <a:r>
              <a:rPr lang="tr-TR" sz="1600" dirty="0" err="1"/>
              <a:t>Voicethread</a:t>
            </a:r>
            <a:r>
              <a:rPr lang="tr-TR" sz="1600" dirty="0"/>
              <a:t> ( ile 3D animasyon ) </a:t>
            </a:r>
            <a:endParaRPr lang="tr-TR" sz="1600" dirty="0" smtClean="0"/>
          </a:p>
          <a:p>
            <a:pPr marL="342900" indent="-342900" algn="just">
              <a:buFont typeface="+mj-lt"/>
              <a:buAutoNum type="arabicParenR" startAt="11"/>
            </a:pPr>
            <a:r>
              <a:rPr lang="tr-TR" sz="1600" dirty="0" smtClean="0"/>
              <a:t> </a:t>
            </a:r>
            <a:r>
              <a:rPr lang="tr-TR" sz="1600" dirty="0"/>
              <a:t>Ailelere, ‘‘Matematik öğreniminde çocuklara nasıl yardımcı </a:t>
            </a:r>
            <a:r>
              <a:rPr lang="tr-TR" sz="1600" dirty="0" smtClean="0"/>
              <a:t>olunabilir’’ </a:t>
            </a:r>
            <a:r>
              <a:rPr lang="tr-TR" sz="1600" dirty="0"/>
              <a:t>konulu seminer verilebilir ve ailelerden iş birliği ile öğrencilerle matematik etkinliği yapıp paylaşmaları </a:t>
            </a:r>
            <a:r>
              <a:rPr lang="tr-TR" sz="1600" dirty="0" smtClean="0"/>
              <a:t>istenebilir.</a:t>
            </a:r>
          </a:p>
          <a:p>
            <a:pPr marL="342900" indent="-342900" algn="just">
              <a:buFont typeface="+mj-lt"/>
              <a:buAutoNum type="arabicParenR" startAt="11"/>
            </a:pPr>
            <a:r>
              <a:rPr lang="tr-TR" sz="1600" dirty="0" smtClean="0"/>
              <a:t>İki</a:t>
            </a:r>
            <a:r>
              <a:rPr lang="tr-TR" sz="1600" dirty="0"/>
              <a:t>, üç, dört, beş, altı, yedi basamaklı sayıların yazımı ve okunuşunun kullanıldığı çengel sayı bulmaca, kare sayı bulmaca, sarmal sayı bulmaca oynanabilir veya </a:t>
            </a:r>
            <a:r>
              <a:rPr lang="tr-TR" sz="1600" dirty="0" smtClean="0"/>
              <a:t>hazırlanabilir.</a:t>
            </a:r>
          </a:p>
          <a:p>
            <a:pPr marL="342900" indent="-342900" algn="just">
              <a:buFont typeface="+mj-lt"/>
              <a:buAutoNum type="arabicParenR" startAt="11"/>
            </a:pPr>
            <a:r>
              <a:rPr lang="tr-TR" sz="1600" dirty="0" smtClean="0"/>
              <a:t>Matematik </a:t>
            </a:r>
            <a:r>
              <a:rPr lang="tr-TR" sz="1600" dirty="0"/>
              <a:t>konulu hikâye veya masal, slogan yazdırılabilir yarışmalar </a:t>
            </a:r>
            <a:r>
              <a:rPr lang="tr-TR" sz="1600" dirty="0" smtClean="0"/>
              <a:t>düzenlenebilir.</a:t>
            </a:r>
          </a:p>
          <a:p>
            <a:pPr marL="342900" indent="-342900" algn="just">
              <a:buFont typeface="+mj-lt"/>
              <a:buAutoNum type="arabicParenR" startAt="11"/>
            </a:pPr>
            <a:r>
              <a:rPr lang="tr-TR" sz="1600" dirty="0" smtClean="0"/>
              <a:t>Matematik </a:t>
            </a:r>
            <a:r>
              <a:rPr lang="tr-TR" sz="1600" dirty="0"/>
              <a:t>konulu rap şarkı yazılır ve </a:t>
            </a:r>
            <a:r>
              <a:rPr lang="tr-TR" sz="1600" dirty="0" smtClean="0"/>
              <a:t>seslendirilir.</a:t>
            </a:r>
          </a:p>
          <a:p>
            <a:pPr marL="342900" indent="-342900" algn="just">
              <a:buFont typeface="+mj-lt"/>
              <a:buAutoNum type="arabicParenR" startAt="11"/>
            </a:pPr>
            <a:r>
              <a:rPr lang="tr-TR" sz="1600" dirty="0" smtClean="0"/>
              <a:t>İlkokulda </a:t>
            </a:r>
            <a:r>
              <a:rPr lang="tr-TR" sz="1600" dirty="0"/>
              <a:t>sınıflar arası matematik yarışmaları düzenlenebilir</a:t>
            </a:r>
            <a:r>
              <a:rPr lang="tr-TR" sz="1600" dirty="0" smtClean="0"/>
              <a:t>.</a:t>
            </a:r>
          </a:p>
          <a:p>
            <a:pPr marL="342900" indent="-342900" algn="just">
              <a:buFont typeface="+mj-lt"/>
              <a:buAutoNum type="arabicParenR" startAt="11"/>
            </a:pPr>
            <a:r>
              <a:rPr lang="tr-TR" sz="1600" dirty="0" smtClean="0"/>
              <a:t>Sayılarla </a:t>
            </a:r>
            <a:r>
              <a:rPr lang="tr-TR" sz="1600" dirty="0"/>
              <a:t>vücudumu tanıyorum etkinliği </a:t>
            </a:r>
            <a:r>
              <a:rPr lang="tr-TR" sz="1600" dirty="0" smtClean="0"/>
              <a:t>yapılabilir.</a:t>
            </a:r>
          </a:p>
          <a:p>
            <a:pPr marL="342900" indent="-342900" algn="just">
              <a:buFont typeface="+mj-lt"/>
              <a:buAutoNum type="arabicParenR" startAt="11"/>
            </a:pPr>
            <a:r>
              <a:rPr lang="tr-TR" sz="1600" dirty="0" err="1" smtClean="0"/>
              <a:t>Origami,tangram</a:t>
            </a:r>
            <a:r>
              <a:rPr lang="tr-TR" sz="1600" dirty="0" smtClean="0"/>
              <a:t> </a:t>
            </a:r>
            <a:r>
              <a:rPr lang="tr-TR" sz="1600" dirty="0"/>
              <a:t>etkinlikleri yapılabilir.</a:t>
            </a:r>
          </a:p>
          <a:p>
            <a:pPr>
              <a:spcAft>
                <a:spcPts val="400"/>
              </a:spcAft>
            </a:pPr>
            <a:endParaRPr lang="tr-TR" sz="1600" dirty="0"/>
          </a:p>
        </p:txBody>
      </p:sp>
      <p:sp>
        <p:nvSpPr>
          <p:cNvPr id="2" name="Dikdörtgen 1"/>
          <p:cNvSpPr/>
          <p:nvPr/>
        </p:nvSpPr>
        <p:spPr>
          <a:xfrm>
            <a:off x="76310" y="5645961"/>
            <a:ext cx="6699803" cy="4185761"/>
          </a:xfrm>
          <a:prstGeom prst="rect">
            <a:avLst/>
          </a:prstGeom>
        </p:spPr>
        <p:txBody>
          <a:bodyPr wrap="square">
            <a:spAutoFit/>
          </a:bodyPr>
          <a:lstStyle/>
          <a:p>
            <a:pPr algn="just">
              <a:spcAft>
                <a:spcPts val="400"/>
              </a:spcAft>
            </a:pPr>
            <a:r>
              <a:rPr lang="tr-TR" sz="1600" dirty="0"/>
              <a:t>NOT: Projede bahsedilen zekâ oyunları (amiral battı, çarpmaca, sihirli piramitler vs.)  gibi oyunlarla öğrencilerin oyunlarda başarılı olması ve bu sayede kendilerine güvenlerinin artmasını sağlayarak,  akademik </a:t>
            </a:r>
            <a:r>
              <a:rPr lang="tr-TR" sz="1600" dirty="0" smtClean="0"/>
              <a:t>başarıları </a:t>
            </a:r>
            <a:r>
              <a:rPr lang="tr-TR" sz="1600" dirty="0"/>
              <a:t>düşük olsa bile başardıklarını göstermek ve aslında bu oyunların da matematik olduğunu söyleyerek matematiği yapabildikleri veya yapabilecekleri inancını oluşturmak ve öğrencilerin yeni nesil soruları çözmelerinde altyapı oluşturabilmek açısından bu oyunlar önem arz etmektedir.</a:t>
            </a:r>
          </a:p>
          <a:p>
            <a:pPr algn="just">
              <a:spcAft>
                <a:spcPts val="400"/>
              </a:spcAft>
            </a:pPr>
            <a:r>
              <a:rPr lang="tr-TR" sz="1600" dirty="0"/>
              <a:t>Okullarımız projenin örneklendirilmesi kısmında istedikleri çalışmaları yapabilirler, herhangi bir sınırlama yoktur, belirtilen çalışmalar dışında da çalışmalar yapabilir(zekâ oyunları yarışmaları, materyal tasarlama vs.)Eklerde gönderilen forma göre yaptıkları etkinlikleri, materyalleri dersin kazanımına göre doldurmaları ve </a:t>
            </a:r>
            <a:r>
              <a:rPr lang="tr-TR" sz="1600" dirty="0">
                <a:hlinkClick r:id="rId3"/>
              </a:rPr>
              <a:t>sivasmemsesprojesi@gmail.com</a:t>
            </a:r>
            <a:r>
              <a:rPr lang="tr-TR" sz="1600" dirty="0"/>
              <a:t> adresine göndermeleri gerekmektedir.</a:t>
            </a:r>
          </a:p>
          <a:p>
            <a:pPr algn="just">
              <a:spcAft>
                <a:spcPts val="400"/>
              </a:spcAft>
            </a:pPr>
            <a:r>
              <a:rPr lang="tr-TR" sz="1600" dirty="0"/>
              <a:t>Harezmî Eğitim Modeli, e-</a:t>
            </a:r>
            <a:r>
              <a:rPr lang="tr-TR" sz="1600" dirty="0" err="1"/>
              <a:t>Twinning</a:t>
            </a:r>
            <a:r>
              <a:rPr lang="tr-TR" sz="1600" dirty="0"/>
              <a:t>, STEAM mesleki çalışma ve faaliyetlerinin duyurusu web sitesinden paylaşılacaktır.</a:t>
            </a:r>
          </a:p>
          <a:p>
            <a:pPr algn="just">
              <a:spcAft>
                <a:spcPts val="400"/>
              </a:spcAft>
            </a:pPr>
            <a:r>
              <a:rPr lang="tr-TR" sz="1600" dirty="0">
                <a:latin typeface="Times New Roman" panose="02020603050405020304" pitchFamily="18" charset="0"/>
                <a:ea typeface="Times New Roman" panose="02020603050405020304" pitchFamily="18" charset="0"/>
              </a:rPr>
              <a:t> </a:t>
            </a:r>
            <a:endParaRPr lang="tr-TR"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425199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729</TotalTime>
  <Words>1553</Words>
  <Application>Microsoft Office PowerPoint</Application>
  <PresentationFormat>A4 Kağıt (210x297 mm)</PresentationFormat>
  <Paragraphs>130</Paragraphs>
  <Slides>13</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13</vt:i4>
      </vt:variant>
    </vt:vector>
  </HeadingPairs>
  <TitlesOfParts>
    <vt:vector size="18" baseType="lpstr">
      <vt:lpstr>Arial</vt:lpstr>
      <vt:lpstr>Calibri</vt:lpstr>
      <vt:lpstr>Calibri Light</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PC00</dc:creator>
  <cp:lastModifiedBy>OguzhanKARAKUCUK</cp:lastModifiedBy>
  <cp:revision>29</cp:revision>
  <dcterms:created xsi:type="dcterms:W3CDTF">2022-04-18T07:44:38Z</dcterms:created>
  <dcterms:modified xsi:type="dcterms:W3CDTF">2022-10-14T12:42:25Z</dcterms:modified>
</cp:coreProperties>
</file>