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0B33195-F160-49D6-B4C2-41F3FDBB4566}" type="datetimeFigureOut">
              <a:rPr lang="tr-TR" smtClean="0"/>
              <a:t>20.10.2022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A14D19-CBD5-4655-AF3F-42E7487FB537}"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27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0B33195-F160-49D6-B4C2-41F3FDBB4566}" type="datetimeFigureOut">
              <a:rPr lang="tr-TR" smtClean="0"/>
              <a:t>20.10.2022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A14D19-CBD5-4655-AF3F-42E7487FB537}" type="slidenum">
              <a:rPr lang="tr-TR" smtClean="0"/>
              <a:t>‹#›</a:t>
            </a:fld>
            <a:endParaRPr lang="tr-TR"/>
          </a:p>
        </p:txBody>
      </p:sp>
    </p:spTree>
    <p:extLst>
      <p:ext uri="{BB962C8B-B14F-4D97-AF65-F5344CB8AC3E}">
        <p14:creationId xmlns:p14="http://schemas.microsoft.com/office/powerpoint/2010/main" val="151247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0B33195-F160-49D6-B4C2-41F3FDBB4566}" type="datetimeFigureOut">
              <a:rPr lang="tr-TR" smtClean="0"/>
              <a:t>20.10.2022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A14D19-CBD5-4655-AF3F-42E7487FB537}" type="slidenum">
              <a:rPr lang="tr-TR" smtClean="0"/>
              <a:t>‹#›</a:t>
            </a:fld>
            <a:endParaRPr lang="tr-TR"/>
          </a:p>
        </p:txBody>
      </p:sp>
    </p:spTree>
    <p:extLst>
      <p:ext uri="{BB962C8B-B14F-4D97-AF65-F5344CB8AC3E}">
        <p14:creationId xmlns:p14="http://schemas.microsoft.com/office/powerpoint/2010/main" val="193063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0B33195-F160-49D6-B4C2-41F3FDBB4566}" type="datetimeFigureOut">
              <a:rPr lang="tr-TR" smtClean="0"/>
              <a:t>20.10.2022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A14D19-CBD5-4655-AF3F-42E7487FB537}" type="slidenum">
              <a:rPr lang="tr-TR" smtClean="0"/>
              <a:t>‹#›</a:t>
            </a:fld>
            <a:endParaRPr lang="tr-TR"/>
          </a:p>
        </p:txBody>
      </p:sp>
    </p:spTree>
    <p:extLst>
      <p:ext uri="{BB962C8B-B14F-4D97-AF65-F5344CB8AC3E}">
        <p14:creationId xmlns:p14="http://schemas.microsoft.com/office/powerpoint/2010/main" val="112764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0B33195-F160-49D6-B4C2-41F3FDBB4566}" type="datetimeFigureOut">
              <a:rPr lang="tr-TR" smtClean="0"/>
              <a:t>20.10.2022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A14D19-CBD5-4655-AF3F-42E7487FB537}"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5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0B33195-F160-49D6-B4C2-41F3FDBB4566}" type="datetimeFigureOut">
              <a:rPr lang="tr-TR" smtClean="0"/>
              <a:t>20.10.2022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4A14D19-CBD5-4655-AF3F-42E7487FB537}" type="slidenum">
              <a:rPr lang="tr-TR" smtClean="0"/>
              <a:t>‹#›</a:t>
            </a:fld>
            <a:endParaRPr lang="tr-TR"/>
          </a:p>
        </p:txBody>
      </p:sp>
    </p:spTree>
    <p:extLst>
      <p:ext uri="{BB962C8B-B14F-4D97-AF65-F5344CB8AC3E}">
        <p14:creationId xmlns:p14="http://schemas.microsoft.com/office/powerpoint/2010/main" val="325844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0B33195-F160-49D6-B4C2-41F3FDBB4566}" type="datetimeFigureOut">
              <a:rPr lang="tr-TR" smtClean="0"/>
              <a:t>20.10.2022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4A14D19-CBD5-4655-AF3F-42E7487FB537}" type="slidenum">
              <a:rPr lang="tr-TR" smtClean="0"/>
              <a:t>‹#›</a:t>
            </a:fld>
            <a:endParaRPr lang="tr-TR"/>
          </a:p>
        </p:txBody>
      </p:sp>
    </p:spTree>
    <p:extLst>
      <p:ext uri="{BB962C8B-B14F-4D97-AF65-F5344CB8AC3E}">
        <p14:creationId xmlns:p14="http://schemas.microsoft.com/office/powerpoint/2010/main" val="280335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0B33195-F160-49D6-B4C2-41F3FDBB4566}" type="datetimeFigureOut">
              <a:rPr lang="tr-TR" smtClean="0"/>
              <a:t>20.10.2022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4A14D19-CBD5-4655-AF3F-42E7487FB537}" type="slidenum">
              <a:rPr lang="tr-TR" smtClean="0"/>
              <a:t>‹#›</a:t>
            </a:fld>
            <a:endParaRPr lang="tr-TR"/>
          </a:p>
        </p:txBody>
      </p:sp>
    </p:spTree>
    <p:extLst>
      <p:ext uri="{BB962C8B-B14F-4D97-AF65-F5344CB8AC3E}">
        <p14:creationId xmlns:p14="http://schemas.microsoft.com/office/powerpoint/2010/main" val="14028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0B33195-F160-49D6-B4C2-41F3FDBB4566}" type="datetimeFigureOut">
              <a:rPr lang="tr-TR" smtClean="0"/>
              <a:t>20.10.2022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64A14D19-CBD5-4655-AF3F-42E7487FB537}" type="slidenum">
              <a:rPr lang="tr-TR" smtClean="0"/>
              <a:t>‹#›</a:t>
            </a:fld>
            <a:endParaRPr lang="tr-TR"/>
          </a:p>
        </p:txBody>
      </p:sp>
    </p:spTree>
    <p:extLst>
      <p:ext uri="{BB962C8B-B14F-4D97-AF65-F5344CB8AC3E}">
        <p14:creationId xmlns:p14="http://schemas.microsoft.com/office/powerpoint/2010/main" val="347020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0B33195-F160-49D6-B4C2-41F3FDBB4566}" type="datetimeFigureOut">
              <a:rPr lang="tr-TR" smtClean="0"/>
              <a:t>20.10.2022</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4A14D19-CBD5-4655-AF3F-42E7487FB537}" type="slidenum">
              <a:rPr lang="tr-TR" smtClean="0"/>
              <a:t>‹#›</a:t>
            </a:fld>
            <a:endParaRPr lang="tr-TR"/>
          </a:p>
        </p:txBody>
      </p:sp>
    </p:spTree>
    <p:extLst>
      <p:ext uri="{BB962C8B-B14F-4D97-AF65-F5344CB8AC3E}">
        <p14:creationId xmlns:p14="http://schemas.microsoft.com/office/powerpoint/2010/main" val="151346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0B33195-F160-49D6-B4C2-41F3FDBB4566}" type="datetimeFigureOut">
              <a:rPr lang="tr-TR" smtClean="0"/>
              <a:t>20.10.2022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4A14D19-CBD5-4655-AF3F-42E7487FB537}" type="slidenum">
              <a:rPr lang="tr-TR" smtClean="0"/>
              <a:t>‹#›</a:t>
            </a:fld>
            <a:endParaRPr lang="tr-TR"/>
          </a:p>
        </p:txBody>
      </p:sp>
    </p:spTree>
    <p:extLst>
      <p:ext uri="{BB962C8B-B14F-4D97-AF65-F5344CB8AC3E}">
        <p14:creationId xmlns:p14="http://schemas.microsoft.com/office/powerpoint/2010/main" val="244160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0B33195-F160-49D6-B4C2-41F3FDBB4566}" type="datetimeFigureOut">
              <a:rPr lang="tr-TR" smtClean="0"/>
              <a:t>20.10.2022</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4A14D19-CBD5-4655-AF3F-42E7487FB537}"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237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TÜBİTAK Bilim Söyleşileri </a:t>
            </a:r>
            <a:endParaRPr lang="tr-TR" dirty="0"/>
          </a:p>
        </p:txBody>
      </p:sp>
      <p:sp>
        <p:nvSpPr>
          <p:cNvPr id="3" name="Alt Başlık 2"/>
          <p:cNvSpPr>
            <a:spLocks noGrp="1"/>
          </p:cNvSpPr>
          <p:nvPr>
            <p:ph type="subTitle" idx="1"/>
          </p:nvPr>
        </p:nvSpPr>
        <p:spPr/>
        <p:txBody>
          <a:bodyPr/>
          <a:lstStyle/>
          <a:p>
            <a:pPr algn="ctr"/>
            <a:r>
              <a:rPr lang="tr-TR" dirty="0" smtClean="0"/>
              <a:t>Başvuru Adımları</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600" y="147320"/>
            <a:ext cx="3691467" cy="2214880"/>
          </a:xfrm>
          <a:prstGeom prst="rect">
            <a:avLst/>
          </a:prstGeom>
        </p:spPr>
      </p:pic>
    </p:spTree>
    <p:extLst>
      <p:ext uri="{BB962C8B-B14F-4D97-AF65-F5344CB8AC3E}">
        <p14:creationId xmlns:p14="http://schemas.microsoft.com/office/powerpoint/2010/main" val="2272430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3533" y="511969"/>
            <a:ext cx="3005667" cy="2409031"/>
          </a:xfrm>
        </p:spPr>
        <p:txBody>
          <a:bodyPr/>
          <a:lstStyle/>
          <a:p>
            <a:r>
              <a:rPr lang="tr-TR" dirty="0" smtClean="0"/>
              <a:t>Kurum adınızı arama ekranına yazarak ara butonuna basınız. </a:t>
            </a:r>
            <a:endParaRPr lang="tr-TR" dirty="0"/>
          </a:p>
        </p:txBody>
      </p:sp>
      <p:pic>
        <p:nvPicPr>
          <p:cNvPr id="4" name="Resim 3"/>
          <p:cNvPicPr>
            <a:picLocks noChangeAspect="1"/>
          </p:cNvPicPr>
          <p:nvPr/>
        </p:nvPicPr>
        <p:blipFill rotWithShape="1">
          <a:blip r:embed="rId2"/>
          <a:srcRect l="17292" t="24198" r="27083" b="19877"/>
          <a:stretch/>
        </p:blipFill>
        <p:spPr>
          <a:xfrm>
            <a:off x="4394200" y="511969"/>
            <a:ext cx="6781800" cy="3835401"/>
          </a:xfrm>
          <a:prstGeom prst="rect">
            <a:avLst/>
          </a:prstGeom>
        </p:spPr>
      </p:pic>
      <p:cxnSp>
        <p:nvCxnSpPr>
          <p:cNvPr id="6" name="Düz Ok Bağlayıcısı 5"/>
          <p:cNvCxnSpPr/>
          <p:nvPr/>
        </p:nvCxnSpPr>
        <p:spPr>
          <a:xfrm>
            <a:off x="2785533" y="1155831"/>
            <a:ext cx="3793067" cy="118480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7" name="Resim 6"/>
          <p:cNvPicPr>
            <a:picLocks noChangeAspect="1"/>
          </p:cNvPicPr>
          <p:nvPr/>
        </p:nvPicPr>
        <p:blipFill rotWithShape="1">
          <a:blip r:embed="rId3"/>
          <a:srcRect l="20902" t="16667" r="25903" b="18148"/>
          <a:stretch/>
        </p:blipFill>
        <p:spPr>
          <a:xfrm>
            <a:off x="753533" y="3225800"/>
            <a:ext cx="5134328" cy="3539066"/>
          </a:xfrm>
          <a:prstGeom prst="rect">
            <a:avLst/>
          </a:prstGeom>
        </p:spPr>
      </p:pic>
      <p:sp>
        <p:nvSpPr>
          <p:cNvPr id="8" name="İçerik Yer Tutucusu 2"/>
          <p:cNvSpPr txBox="1">
            <a:spLocks/>
          </p:cNvSpPr>
          <p:nvPr/>
        </p:nvSpPr>
        <p:spPr>
          <a:xfrm>
            <a:off x="6578600" y="4516702"/>
            <a:ext cx="3005667" cy="2409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Açılan pencereden kurumunuzu bularak seç butonuna basınız.</a:t>
            </a:r>
            <a:endParaRPr lang="tr-TR" dirty="0"/>
          </a:p>
        </p:txBody>
      </p:sp>
      <p:cxnSp>
        <p:nvCxnSpPr>
          <p:cNvPr id="9" name="Düz Ok Bağlayıcısı 8"/>
          <p:cNvCxnSpPr/>
          <p:nvPr/>
        </p:nvCxnSpPr>
        <p:spPr>
          <a:xfrm flipH="1" flipV="1">
            <a:off x="1741714" y="4347370"/>
            <a:ext cx="5079516" cy="169320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4406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Kuruluş Adı dolduktan sonra adresi elle yazıyor ve ardından kaydet butonuna basıyoruz.</a:t>
            </a:r>
            <a:endParaRPr lang="tr-TR" dirty="0"/>
          </a:p>
        </p:txBody>
      </p:sp>
      <p:sp>
        <p:nvSpPr>
          <p:cNvPr id="3" name="İçerik Yer Tutucusu 2"/>
          <p:cNvSpPr>
            <a:spLocks noGrp="1"/>
          </p:cNvSpPr>
          <p:nvPr>
            <p:ph idx="1"/>
          </p:nvPr>
        </p:nvSpPr>
        <p:spPr>
          <a:xfrm>
            <a:off x="8125096" y="1825625"/>
            <a:ext cx="3228703" cy="4351338"/>
          </a:xfrm>
        </p:spPr>
        <p:txBody>
          <a:bodyPr/>
          <a:lstStyle/>
          <a:p>
            <a:r>
              <a:rPr lang="tr-TR" dirty="0" smtClean="0"/>
              <a:t>Kaydetme işlemi gerçekleştiğinde sol menüde bulunan «Kurum Temsilcisi» sekmesi yeşile dönecek.</a:t>
            </a:r>
          </a:p>
          <a:p>
            <a:endParaRPr lang="tr-TR" dirty="0"/>
          </a:p>
        </p:txBody>
      </p:sp>
      <p:pic>
        <p:nvPicPr>
          <p:cNvPr id="4" name="Resim 3"/>
          <p:cNvPicPr>
            <a:picLocks noChangeAspect="1"/>
          </p:cNvPicPr>
          <p:nvPr/>
        </p:nvPicPr>
        <p:blipFill rotWithShape="1">
          <a:blip r:embed="rId2"/>
          <a:srcRect l="20142" t="6730" r="20715" b="34095"/>
          <a:stretch/>
        </p:blipFill>
        <p:spPr>
          <a:xfrm>
            <a:off x="838200" y="1825625"/>
            <a:ext cx="7210697" cy="4058195"/>
          </a:xfrm>
          <a:prstGeom prst="rect">
            <a:avLst/>
          </a:prstGeom>
        </p:spPr>
      </p:pic>
      <p:sp>
        <p:nvSpPr>
          <p:cNvPr id="5" name="Dikdörtgen 4"/>
          <p:cNvSpPr/>
          <p:nvPr/>
        </p:nvSpPr>
        <p:spPr>
          <a:xfrm>
            <a:off x="3598333" y="3848894"/>
            <a:ext cx="982134" cy="291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358466" y="3848894"/>
            <a:ext cx="95673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2459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dirty="0" smtClean="0"/>
              <a:t>«Kurum/Kuruluş Yetkilisi» bölümünde kurum idarecisinin kimlik numarasıyla ara butonuna basılar bilgiler ekrana gelir. Zorunlu yazan alanlar doldurulduktan sonra «KAYDET» butonuna basılır.</a:t>
            </a:r>
            <a:endParaRPr lang="tr-TR" sz="3200" dirty="0"/>
          </a:p>
        </p:txBody>
      </p:sp>
      <p:sp>
        <p:nvSpPr>
          <p:cNvPr id="3" name="İçerik Yer Tutucusu 2"/>
          <p:cNvSpPr>
            <a:spLocks noGrp="1"/>
          </p:cNvSpPr>
          <p:nvPr>
            <p:ph idx="1"/>
          </p:nvPr>
        </p:nvSpPr>
        <p:spPr>
          <a:xfrm>
            <a:off x="8051800" y="1825625"/>
            <a:ext cx="3302000" cy="4351338"/>
          </a:xfrm>
        </p:spPr>
        <p:txBody>
          <a:bodyPr/>
          <a:lstStyle/>
          <a:p>
            <a:r>
              <a:rPr lang="tr-TR" dirty="0" smtClean="0"/>
              <a:t>Kaydedildikten sonra kurum/Kuruluş Yetkilisi sekmesinin işareti yeşile dönecektir.</a:t>
            </a:r>
            <a:endParaRPr lang="tr-TR" dirty="0"/>
          </a:p>
        </p:txBody>
      </p:sp>
      <p:pic>
        <p:nvPicPr>
          <p:cNvPr id="4" name="Resim 3"/>
          <p:cNvPicPr>
            <a:picLocks noChangeAspect="1"/>
          </p:cNvPicPr>
          <p:nvPr/>
        </p:nvPicPr>
        <p:blipFill rotWithShape="1">
          <a:blip r:embed="rId2"/>
          <a:srcRect l="20625" t="18519" r="21180" b="11852"/>
          <a:stretch/>
        </p:blipFill>
        <p:spPr>
          <a:xfrm>
            <a:off x="838200" y="1921933"/>
            <a:ext cx="7095067" cy="4775200"/>
          </a:xfrm>
          <a:prstGeom prst="rect">
            <a:avLst/>
          </a:prstGeom>
        </p:spPr>
      </p:pic>
      <p:sp>
        <p:nvSpPr>
          <p:cNvPr id="5" name="Metin kutusu 4"/>
          <p:cNvSpPr txBox="1"/>
          <p:nvPr/>
        </p:nvSpPr>
        <p:spPr>
          <a:xfrm>
            <a:off x="8370147" y="4309533"/>
            <a:ext cx="3546292" cy="1477328"/>
          </a:xfrm>
          <a:prstGeom prst="rect">
            <a:avLst/>
          </a:prstGeom>
          <a:noFill/>
        </p:spPr>
        <p:txBody>
          <a:bodyPr wrap="none" rtlCol="0">
            <a:spAutoFit/>
          </a:bodyPr>
          <a:lstStyle/>
          <a:p>
            <a:r>
              <a:rPr lang="tr-TR" dirty="0" smtClean="0"/>
              <a:t>Kurum yetkilisine başka birisi </a:t>
            </a:r>
          </a:p>
          <a:p>
            <a:r>
              <a:rPr lang="tr-TR" dirty="0" smtClean="0"/>
              <a:t>vekalet ediyorsa, vekalet belgesinin</a:t>
            </a:r>
          </a:p>
          <a:p>
            <a:r>
              <a:rPr lang="tr-TR" dirty="0"/>
              <a:t>t</a:t>
            </a:r>
            <a:r>
              <a:rPr lang="tr-TR" dirty="0" smtClean="0"/>
              <a:t>aratılarak «Dosya </a:t>
            </a:r>
            <a:r>
              <a:rPr lang="tr-TR" dirty="0" err="1" smtClean="0"/>
              <a:t>Seç»bölümüne</a:t>
            </a:r>
            <a:r>
              <a:rPr lang="tr-TR" dirty="0" smtClean="0"/>
              <a:t> </a:t>
            </a:r>
          </a:p>
          <a:p>
            <a:r>
              <a:rPr lang="tr-TR" dirty="0"/>
              <a:t>y</a:t>
            </a:r>
            <a:r>
              <a:rPr lang="tr-TR" dirty="0" smtClean="0"/>
              <a:t>üklenmesi gerekir. Böyle bir durum</a:t>
            </a:r>
          </a:p>
          <a:p>
            <a:r>
              <a:rPr lang="tr-TR" dirty="0"/>
              <a:t>y</a:t>
            </a:r>
            <a:r>
              <a:rPr lang="tr-TR" dirty="0" smtClean="0"/>
              <a:t>oksa bu alan boş bırakılır.</a:t>
            </a:r>
            <a:endParaRPr lang="tr-TR" dirty="0"/>
          </a:p>
        </p:txBody>
      </p:sp>
      <p:cxnSp>
        <p:nvCxnSpPr>
          <p:cNvPr id="7" name="Düz Ok Bağlayıcısı 6"/>
          <p:cNvCxnSpPr/>
          <p:nvPr/>
        </p:nvCxnSpPr>
        <p:spPr>
          <a:xfrm flipH="1" flipV="1">
            <a:off x="4066903" y="5033554"/>
            <a:ext cx="4275908" cy="4005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7960603" y="4448032"/>
            <a:ext cx="486030" cy="1200329"/>
          </a:xfrm>
          <a:prstGeom prst="rect">
            <a:avLst/>
          </a:prstGeom>
          <a:noFill/>
        </p:spPr>
        <p:txBody>
          <a:bodyPr wrap="none" rtlCol="0">
            <a:spAutoFit/>
          </a:bodyPr>
          <a:lstStyle/>
          <a:p>
            <a:r>
              <a:rPr lang="tr-TR" sz="7200" dirty="0" smtClean="0">
                <a:solidFill>
                  <a:srgbClr val="FF0000"/>
                </a:solidFill>
              </a:rPr>
              <a:t>!</a:t>
            </a:r>
            <a:endParaRPr lang="tr-TR" sz="7200" dirty="0">
              <a:solidFill>
                <a:srgbClr val="FF0000"/>
              </a:solidFill>
            </a:endParaRPr>
          </a:p>
        </p:txBody>
      </p:sp>
    </p:spTree>
    <p:extLst>
      <p:ext uri="{BB962C8B-B14F-4D97-AF65-F5344CB8AC3E}">
        <p14:creationId xmlns:p14="http://schemas.microsoft.com/office/powerpoint/2010/main" val="34873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«Etkinlik Yeri Bilgileri» sekmesine gelindiğinde buradaki bilgileri kurumunuza uygun şekilde doldurun.</a:t>
            </a:r>
            <a:endParaRPr lang="tr-TR" sz="3600" dirty="0"/>
          </a:p>
        </p:txBody>
      </p:sp>
      <p:pic>
        <p:nvPicPr>
          <p:cNvPr id="4" name="İçerik Yer Tutucusu 3"/>
          <p:cNvPicPr>
            <a:picLocks noGrp="1" noChangeAspect="1"/>
          </p:cNvPicPr>
          <p:nvPr>
            <p:ph idx="1"/>
          </p:nvPr>
        </p:nvPicPr>
        <p:blipFill rotWithShape="1">
          <a:blip r:embed="rId2"/>
          <a:srcRect l="20996" t="5911" r="21324" b="30074"/>
          <a:stretch/>
        </p:blipFill>
        <p:spPr>
          <a:xfrm>
            <a:off x="838200" y="1737360"/>
            <a:ext cx="7255933" cy="4529795"/>
          </a:xfrm>
          <a:prstGeom prst="rect">
            <a:avLst/>
          </a:prstGeom>
        </p:spPr>
      </p:pic>
      <p:sp>
        <p:nvSpPr>
          <p:cNvPr id="5" name="Metin kutusu 4"/>
          <p:cNvSpPr txBox="1"/>
          <p:nvPr/>
        </p:nvSpPr>
        <p:spPr>
          <a:xfrm>
            <a:off x="8718498" y="3664376"/>
            <a:ext cx="3398816" cy="923330"/>
          </a:xfrm>
          <a:prstGeom prst="rect">
            <a:avLst/>
          </a:prstGeom>
          <a:noFill/>
        </p:spPr>
        <p:txBody>
          <a:bodyPr wrap="none" rtlCol="0">
            <a:spAutoFit/>
          </a:bodyPr>
          <a:lstStyle/>
          <a:p>
            <a:r>
              <a:rPr lang="tr-TR" dirty="0" smtClean="0"/>
              <a:t>Kurumunuzda uygun konferans</a:t>
            </a:r>
          </a:p>
          <a:p>
            <a:r>
              <a:rPr lang="tr-TR" dirty="0" smtClean="0"/>
              <a:t>salonu yok ise nerede yapacağınızı</a:t>
            </a:r>
          </a:p>
          <a:p>
            <a:r>
              <a:rPr lang="tr-TR" dirty="0" smtClean="0"/>
              <a:t>ilgili alanda mutlaka belirtin.</a:t>
            </a:r>
            <a:endParaRPr lang="tr-TR" dirty="0"/>
          </a:p>
        </p:txBody>
      </p:sp>
      <p:sp>
        <p:nvSpPr>
          <p:cNvPr id="6" name="Metin kutusu 5"/>
          <p:cNvSpPr txBox="1"/>
          <p:nvPr/>
        </p:nvSpPr>
        <p:spPr>
          <a:xfrm>
            <a:off x="8232468" y="3525876"/>
            <a:ext cx="486030" cy="1200329"/>
          </a:xfrm>
          <a:prstGeom prst="rect">
            <a:avLst/>
          </a:prstGeom>
          <a:noFill/>
        </p:spPr>
        <p:txBody>
          <a:bodyPr wrap="none" rtlCol="0">
            <a:spAutoFit/>
          </a:bodyPr>
          <a:lstStyle/>
          <a:p>
            <a:r>
              <a:rPr lang="tr-TR" sz="7200" dirty="0" smtClean="0">
                <a:solidFill>
                  <a:srgbClr val="FF0000"/>
                </a:solidFill>
              </a:rPr>
              <a:t>!</a:t>
            </a:r>
            <a:endParaRPr lang="tr-TR" sz="7200" dirty="0">
              <a:solidFill>
                <a:srgbClr val="FF0000"/>
              </a:solidFill>
            </a:endParaRPr>
          </a:p>
        </p:txBody>
      </p:sp>
    </p:spTree>
    <p:extLst>
      <p:ext uri="{BB962C8B-B14F-4D97-AF65-F5344CB8AC3E}">
        <p14:creationId xmlns:p14="http://schemas.microsoft.com/office/powerpoint/2010/main" val="301885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dirty="0" smtClean="0"/>
              <a:t>«Etkinlik Tercihleri» bölümünde en az 3 en fazla 5 etkinlik tercihinde bulunabilirsiniz. Seçmiş olduğunuz etkinliklerden uygun olan bir tanesi kurumunuzda gerçekleştirilecektir.</a:t>
            </a:r>
            <a:endParaRPr lang="tr-TR" sz="3200" dirty="0"/>
          </a:p>
        </p:txBody>
      </p:sp>
      <p:sp>
        <p:nvSpPr>
          <p:cNvPr id="3" name="İçerik Yer Tutucusu 2"/>
          <p:cNvSpPr>
            <a:spLocks noGrp="1"/>
          </p:cNvSpPr>
          <p:nvPr>
            <p:ph idx="1"/>
          </p:nvPr>
        </p:nvSpPr>
        <p:spPr>
          <a:xfrm>
            <a:off x="9357601" y="3385078"/>
            <a:ext cx="2902131" cy="2593975"/>
          </a:xfrm>
        </p:spPr>
        <p:txBody>
          <a:bodyPr/>
          <a:lstStyle/>
          <a:p>
            <a:r>
              <a:rPr lang="tr-TR" dirty="0" smtClean="0"/>
              <a:t>Etkinlik ekle butonuna basarak yapmak isteyeceğiniz etkinlikleri seçiniz.</a:t>
            </a:r>
            <a:endParaRPr lang="tr-TR" dirty="0"/>
          </a:p>
        </p:txBody>
      </p:sp>
      <p:pic>
        <p:nvPicPr>
          <p:cNvPr id="4" name="Resim 3"/>
          <p:cNvPicPr>
            <a:picLocks noChangeAspect="1"/>
          </p:cNvPicPr>
          <p:nvPr/>
        </p:nvPicPr>
        <p:blipFill rotWithShape="1">
          <a:blip r:embed="rId2"/>
          <a:srcRect l="20500" t="6349" r="20643" b="38793"/>
          <a:stretch/>
        </p:blipFill>
        <p:spPr>
          <a:xfrm>
            <a:off x="0" y="1825625"/>
            <a:ext cx="9289869" cy="4870417"/>
          </a:xfrm>
          <a:prstGeom prst="rect">
            <a:avLst/>
          </a:prstGeom>
        </p:spPr>
      </p:pic>
      <p:sp>
        <p:nvSpPr>
          <p:cNvPr id="5" name="Sağ Ok 4"/>
          <p:cNvSpPr/>
          <p:nvPr/>
        </p:nvSpPr>
        <p:spPr>
          <a:xfrm flipH="1">
            <a:off x="6214532" y="4260833"/>
            <a:ext cx="3276600" cy="330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61035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Açılan pencereden etkinlik seçilerek kaydet butonuna basılır. </a:t>
            </a:r>
            <a:endParaRPr lang="tr-TR" dirty="0"/>
          </a:p>
        </p:txBody>
      </p:sp>
      <p:sp>
        <p:nvSpPr>
          <p:cNvPr id="3" name="İçerik Yer Tutucusu 2"/>
          <p:cNvSpPr>
            <a:spLocks noGrp="1"/>
          </p:cNvSpPr>
          <p:nvPr>
            <p:ph idx="1"/>
          </p:nvPr>
        </p:nvSpPr>
        <p:spPr>
          <a:xfrm>
            <a:off x="9152466" y="4148667"/>
            <a:ext cx="2455333" cy="2146830"/>
          </a:xfrm>
        </p:spPr>
        <p:txBody>
          <a:bodyPr>
            <a:normAutofit/>
          </a:bodyPr>
          <a:lstStyle/>
          <a:p>
            <a:r>
              <a:rPr lang="tr-TR" dirty="0" smtClean="0"/>
              <a:t>Etkinliği kaydettikten sonra kapat diyerek önceki pencereye dönüm «Etkinlik Ekle» butonuna basarak yeni etkinliği ekleyin.</a:t>
            </a:r>
            <a:endParaRPr lang="tr-TR" dirty="0"/>
          </a:p>
        </p:txBody>
      </p:sp>
      <p:pic>
        <p:nvPicPr>
          <p:cNvPr id="4" name="Resim 3"/>
          <p:cNvPicPr>
            <a:picLocks noChangeAspect="1"/>
          </p:cNvPicPr>
          <p:nvPr/>
        </p:nvPicPr>
        <p:blipFill rotWithShape="1">
          <a:blip r:embed="rId2"/>
          <a:srcRect l="21042" t="6419" r="11597" b="20124"/>
          <a:stretch/>
        </p:blipFill>
        <p:spPr>
          <a:xfrm>
            <a:off x="838200" y="1820333"/>
            <a:ext cx="8212667" cy="5037667"/>
          </a:xfrm>
          <a:prstGeom prst="rect">
            <a:avLst/>
          </a:prstGeom>
        </p:spPr>
      </p:pic>
      <p:sp>
        <p:nvSpPr>
          <p:cNvPr id="5" name="Sağ Ok 4"/>
          <p:cNvSpPr/>
          <p:nvPr/>
        </p:nvSpPr>
        <p:spPr>
          <a:xfrm>
            <a:off x="4944533" y="5054600"/>
            <a:ext cx="3810000" cy="448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49057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dirty="0" smtClean="0"/>
              <a:t>Sol kısımda bulunan bütün sekmeler yeşile dönmüşse ve girdiğiniz bilgilerin doğruluğundan eminseniz «Başvuruyu Onayla» butonuna basınız.</a:t>
            </a:r>
            <a:endParaRPr lang="tr-TR" sz="3200"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a:srcRect l="20347" t="7038" r="21181" b="35555"/>
          <a:stretch/>
        </p:blipFill>
        <p:spPr>
          <a:xfrm>
            <a:off x="1097280" y="1845734"/>
            <a:ext cx="8080587" cy="4462555"/>
          </a:xfrm>
          <a:prstGeom prst="rect">
            <a:avLst/>
          </a:prstGeom>
        </p:spPr>
      </p:pic>
    </p:spTree>
    <p:extLst>
      <p:ext uri="{BB962C8B-B14F-4D97-AF65-F5344CB8AC3E}">
        <p14:creationId xmlns:p14="http://schemas.microsoft.com/office/powerpoint/2010/main" val="3875502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4999" y="1845734"/>
            <a:ext cx="10888133" cy="4023360"/>
          </a:xfrm>
        </p:spPr>
        <p:txBody>
          <a:bodyPr>
            <a:normAutofit/>
          </a:bodyPr>
          <a:lstStyle/>
          <a:p>
            <a:r>
              <a:rPr lang="tr-TR" sz="2800" b="1" dirty="0" smtClean="0"/>
              <a:t>Başvuru tamamlandıktan sonra okul idarecisi tarafından e-imza ile imzalanacaktır.</a:t>
            </a:r>
          </a:p>
          <a:p>
            <a:endParaRPr lang="tr-TR" sz="2800" b="1" dirty="0" smtClean="0"/>
          </a:p>
          <a:p>
            <a:r>
              <a:rPr lang="tr-TR" sz="2800" b="1" dirty="0" smtClean="0"/>
              <a:t>Başvuru </a:t>
            </a:r>
            <a:r>
              <a:rPr lang="tr-TR" sz="2800" b="1" dirty="0"/>
              <a:t>bilgileriniz ve ilgili yönergeler e-posta adresinize iletilecektir</a:t>
            </a:r>
            <a:r>
              <a:rPr lang="tr-TR" sz="2800" b="1" dirty="0" smtClean="0"/>
              <a:t>.</a:t>
            </a:r>
          </a:p>
          <a:p>
            <a:endParaRPr lang="tr-TR" sz="2800" b="1" dirty="0"/>
          </a:p>
          <a:p>
            <a:endParaRPr lang="tr-TR" sz="2800" b="1" dirty="0" smtClean="0"/>
          </a:p>
          <a:p>
            <a:r>
              <a:rPr lang="tr-TR" sz="2800" b="1" dirty="0" smtClean="0"/>
              <a:t>Başvuru </a:t>
            </a:r>
            <a:r>
              <a:rPr lang="tr-TR" sz="2800" b="1" dirty="0"/>
              <a:t>süresi içinde başvurunuzda değişiklik yapabilirsiniz</a:t>
            </a:r>
            <a:r>
              <a:rPr lang="tr-TR" sz="2800" b="1" dirty="0" smtClean="0"/>
              <a:t>.(21/11/2022)</a:t>
            </a:r>
            <a:endParaRPr lang="tr-TR" sz="2800" dirty="0"/>
          </a:p>
        </p:txBody>
      </p:sp>
    </p:spTree>
    <p:extLst>
      <p:ext uri="{BB962C8B-B14F-4D97-AF65-F5344CB8AC3E}">
        <p14:creationId xmlns:p14="http://schemas.microsoft.com/office/powerpoint/2010/main" val="2527369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Dikkat Edilmesi Gereken Konular: </a:t>
            </a:r>
            <a:endParaRPr lang="tr-TR" dirty="0"/>
          </a:p>
        </p:txBody>
      </p:sp>
      <p:sp>
        <p:nvSpPr>
          <p:cNvPr id="3" name="İçerik Yer Tutucusu 2"/>
          <p:cNvSpPr>
            <a:spLocks noGrp="1"/>
          </p:cNvSpPr>
          <p:nvPr>
            <p:ph idx="1"/>
          </p:nvPr>
        </p:nvSpPr>
        <p:spPr/>
        <p:txBody>
          <a:bodyPr>
            <a:normAutofit fontScale="92500" lnSpcReduction="10000"/>
          </a:bodyPr>
          <a:lstStyle/>
          <a:p>
            <a:r>
              <a:rPr lang="tr-TR" dirty="0"/>
              <a:t>Başvuru formlarında istenilen bilgileri eksiksiz ve doğru olarak doldurmak kurum temsilcisinin sorumluluğundadır</a:t>
            </a:r>
            <a:r>
              <a:rPr lang="tr-TR" dirty="0" smtClean="0"/>
              <a:t>.</a:t>
            </a:r>
          </a:p>
          <a:p>
            <a:r>
              <a:rPr lang="tr-TR" dirty="0" smtClean="0"/>
              <a:t>Konuşmacı </a:t>
            </a:r>
            <a:r>
              <a:rPr lang="tr-TR" dirty="0"/>
              <a:t>ile iletişime geçmek, konuşmacının karşılanması ve ağırlanması kurum temsilcisinin </a:t>
            </a:r>
            <a:r>
              <a:rPr lang="tr-TR" dirty="0" smtClean="0"/>
              <a:t>sorumluluğundadır.(TÜBİTAK tarafından atanan konuşmacının bilgileri temsilciye mail yoluyla bildirilir.)</a:t>
            </a:r>
          </a:p>
          <a:p>
            <a:r>
              <a:rPr lang="tr-TR" dirty="0" smtClean="0"/>
              <a:t>Etkinliğin </a:t>
            </a:r>
            <a:r>
              <a:rPr lang="tr-TR" dirty="0"/>
              <a:t>öğrencilere ve velilere duyurulması, etkinlik için gerekli altyapı ve sunum salonunun sağlanması kurum temsilcisinin </a:t>
            </a:r>
            <a:r>
              <a:rPr lang="tr-TR" dirty="0" smtClean="0"/>
              <a:t>sorumluluğundadır.</a:t>
            </a:r>
          </a:p>
          <a:p>
            <a:r>
              <a:rPr lang="tr-TR" dirty="0" smtClean="0"/>
              <a:t>Etkinlik </a:t>
            </a:r>
            <a:r>
              <a:rPr lang="tr-TR" dirty="0"/>
              <a:t>sonrasında konuşmacı ücretinin ödenmesi için gerekli formları e-imza ile onaylamak kurum yetkilisinin </a:t>
            </a:r>
            <a:r>
              <a:rPr lang="tr-TR" dirty="0" smtClean="0"/>
              <a:t>sorumluluğundadır.(Konuşmacı ücreti TÜBİTAK tarafından karşılanır.)</a:t>
            </a:r>
          </a:p>
          <a:p>
            <a:r>
              <a:rPr lang="tr-TR" dirty="0" smtClean="0"/>
              <a:t>Etkinlik </a:t>
            </a:r>
            <a:r>
              <a:rPr lang="tr-TR" dirty="0"/>
              <a:t>takvimi, hazırlık aşaması vb. bir aşamada herhangi bir aksilik yaşanması durumunda TÜBİTAK’ı bilgilendirmek kurum temsilcisinin sorumluluğundadır.</a:t>
            </a:r>
            <a:br>
              <a:rPr lang="tr-TR" dirty="0"/>
            </a:br>
            <a:r>
              <a:rPr lang="tr-TR" dirty="0"/>
              <a:t>TÜBİTAK, Bilim Söyleşileri başvuru sistemi koşullarına uyulmaması ve sisteme kasıtlı olarak yanlış bilgi girilmesi durumunda kurum temsilcisi ve kurum yetkilisi hakkında yasal işlem yapılması hakkını saklı tutar.</a:t>
            </a:r>
          </a:p>
        </p:txBody>
      </p:sp>
    </p:spTree>
    <p:extLst>
      <p:ext uri="{BB962C8B-B14F-4D97-AF65-F5344CB8AC3E}">
        <p14:creationId xmlns:p14="http://schemas.microsoft.com/office/powerpoint/2010/main" val="2641469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Sorularınız İçin:</a:t>
            </a:r>
            <a:endParaRPr lang="tr-TR" dirty="0"/>
          </a:p>
        </p:txBody>
      </p:sp>
      <p:sp>
        <p:nvSpPr>
          <p:cNvPr id="3" name="İçerik Yer Tutucusu 2"/>
          <p:cNvSpPr>
            <a:spLocks noGrp="1"/>
          </p:cNvSpPr>
          <p:nvPr>
            <p:ph idx="1"/>
          </p:nvPr>
        </p:nvSpPr>
        <p:spPr/>
        <p:txBody>
          <a:bodyPr/>
          <a:lstStyle/>
          <a:p>
            <a:r>
              <a:rPr lang="tr-TR" dirty="0" smtClean="0"/>
              <a:t>Emine KARAMUKLU</a:t>
            </a:r>
          </a:p>
          <a:p>
            <a:r>
              <a:rPr lang="tr-TR" dirty="0" smtClean="0"/>
              <a:t>Sivas Milli Eğitim Müdürlüğü ARGE Birimi TÜBİTAK İl ARGE Temsilcisi</a:t>
            </a:r>
          </a:p>
          <a:p>
            <a:endParaRPr lang="tr-TR" dirty="0"/>
          </a:p>
          <a:p>
            <a:pPr marL="0" indent="0">
              <a:buNone/>
            </a:pPr>
            <a:r>
              <a:rPr lang="tr-TR" dirty="0" smtClean="0"/>
              <a:t>0346 280 58 83</a:t>
            </a:r>
          </a:p>
          <a:p>
            <a:endParaRPr lang="tr-TR" dirty="0"/>
          </a:p>
          <a:p>
            <a:endParaRPr lang="tr-TR" dirty="0"/>
          </a:p>
        </p:txBody>
      </p:sp>
    </p:spTree>
    <p:extLst>
      <p:ext uri="{BB962C8B-B14F-4D97-AF65-F5344CB8AC3E}">
        <p14:creationId xmlns:p14="http://schemas.microsoft.com/office/powerpoint/2010/main" val="423931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TÜBİTAK Bilim Söyleşileri</a:t>
            </a:r>
            <a:endParaRPr lang="tr-TR" dirty="0"/>
          </a:p>
        </p:txBody>
      </p:sp>
      <p:sp>
        <p:nvSpPr>
          <p:cNvPr id="3" name="İçerik Yer Tutucusu 2"/>
          <p:cNvSpPr>
            <a:spLocks noGrp="1"/>
          </p:cNvSpPr>
          <p:nvPr>
            <p:ph idx="1"/>
          </p:nvPr>
        </p:nvSpPr>
        <p:spPr/>
        <p:txBody>
          <a:bodyPr>
            <a:normAutofit fontScale="92500" lnSpcReduction="20000"/>
          </a:bodyPr>
          <a:lstStyle/>
          <a:p>
            <a:r>
              <a:rPr lang="tr-TR" dirty="0"/>
              <a:t>TÜBİTAK Bilim ve Toplum Başkanlığı tarafından 2014 yılında başlatılan Bilim Söyleşileri, alanında uzman bilim insanlarını; </a:t>
            </a:r>
            <a:r>
              <a:rPr lang="tr-TR" dirty="0" smtClean="0"/>
              <a:t>ilkokul, ortaokul ve lise düzeyindeki öğrencilerle bir araya getiren, yaklaşık </a:t>
            </a:r>
            <a:r>
              <a:rPr lang="tr-TR" dirty="0"/>
              <a:t>1 - 1,5 saatlik sunum ve soru-cevap bölümlerinden oluşan etkinliklerdir</a:t>
            </a:r>
            <a:r>
              <a:rPr lang="tr-TR" dirty="0" smtClean="0"/>
              <a:t>.</a:t>
            </a:r>
          </a:p>
          <a:p>
            <a:endParaRPr lang="tr-TR" dirty="0"/>
          </a:p>
          <a:p>
            <a:r>
              <a:rPr lang="tr-TR" dirty="0" smtClean="0"/>
              <a:t>Bilim Söyleşileri Başvuru:</a:t>
            </a:r>
          </a:p>
          <a:p>
            <a:pPr marL="0" indent="0">
              <a:buNone/>
            </a:pPr>
            <a:r>
              <a:rPr lang="tr-TR" dirty="0"/>
              <a:t>	</a:t>
            </a:r>
            <a:r>
              <a:rPr lang="tr-TR" dirty="0" smtClean="0"/>
              <a:t>Başlangıç Tarihi: 17/10/2022</a:t>
            </a:r>
          </a:p>
          <a:p>
            <a:pPr marL="0" indent="0">
              <a:buNone/>
            </a:pPr>
            <a:r>
              <a:rPr lang="tr-TR" dirty="0"/>
              <a:t>	</a:t>
            </a:r>
            <a:r>
              <a:rPr lang="tr-TR" dirty="0" smtClean="0"/>
              <a:t>Bitiş </a:t>
            </a:r>
            <a:r>
              <a:rPr lang="tr-TR" dirty="0" smtClean="0"/>
              <a:t>Tarihi:  </a:t>
            </a:r>
            <a:r>
              <a:rPr lang="tr-TR" dirty="0" smtClean="0"/>
              <a:t>21/11/2022</a:t>
            </a:r>
          </a:p>
          <a:p>
            <a:pPr marL="0" indent="0">
              <a:buNone/>
            </a:pPr>
            <a:endParaRPr lang="tr-TR" dirty="0"/>
          </a:p>
          <a:p>
            <a:pPr marL="0" indent="0">
              <a:buNone/>
            </a:pPr>
            <a:r>
              <a:rPr lang="tr-TR" smtClean="0"/>
              <a:t>NOT: Milli </a:t>
            </a:r>
            <a:r>
              <a:rPr lang="tr-TR" dirty="0"/>
              <a:t>Eğitim Bakanlığına bağlı ilkokul, ortaokul ve lise düzeyindeki devlet okulları ve bilim ve sanat merkezleri (BİLSEM), Gençlik ve Spor Bakanlığına bağlı gençlik merkezleri ve genç ofisler, Kültür ve Turizm Bakanlığına bağlı kültür merkezleri ile müze ve kütüphaneler, TÜBİTAK tarafından desteklenen bilim merkezleri ile </a:t>
            </a:r>
            <a:r>
              <a:rPr lang="tr-TR" dirty="0" err="1"/>
              <a:t>Deneyap</a:t>
            </a:r>
            <a:r>
              <a:rPr lang="tr-TR" dirty="0"/>
              <a:t> Teknoloji Atölyeleri Bilim Söyleşilerine ev sahipliği yapmak için başvuru yapabilirler. Özel okul ile kurum/kuruluşlardan başvuru alınmaz.</a:t>
            </a:r>
            <a:endParaRPr lang="tr-TR" dirty="0" smtClean="0"/>
          </a:p>
        </p:txBody>
      </p:sp>
    </p:spTree>
    <p:extLst>
      <p:ext uri="{BB962C8B-B14F-4D97-AF65-F5344CB8AC3E}">
        <p14:creationId xmlns:p14="http://schemas.microsoft.com/office/powerpoint/2010/main" val="283423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https://bilimtoplum-pbs.tubitak.gov.tr/</a:t>
            </a:r>
            <a:br>
              <a:rPr lang="tr-TR" dirty="0" smtClean="0"/>
            </a:br>
            <a:r>
              <a:rPr lang="tr-TR" dirty="0" smtClean="0"/>
              <a:t>sayfasına giriş yapınız.</a:t>
            </a:r>
            <a:endParaRPr lang="tr-TR" dirty="0"/>
          </a:p>
        </p:txBody>
      </p:sp>
      <p:sp>
        <p:nvSpPr>
          <p:cNvPr id="3" name="İçerik Yer Tutucusu 2"/>
          <p:cNvSpPr>
            <a:spLocks noGrp="1"/>
          </p:cNvSpPr>
          <p:nvPr>
            <p:ph idx="1"/>
          </p:nvPr>
        </p:nvSpPr>
        <p:spPr/>
        <p:txBody>
          <a:bodyPr/>
          <a:lstStyle/>
          <a:p>
            <a:endParaRPr lang="tr-TR" dirty="0" smtClean="0"/>
          </a:p>
        </p:txBody>
      </p:sp>
      <p:pic>
        <p:nvPicPr>
          <p:cNvPr id="5" name="Resim 4"/>
          <p:cNvPicPr>
            <a:picLocks noChangeAspect="1"/>
          </p:cNvPicPr>
          <p:nvPr/>
        </p:nvPicPr>
        <p:blipFill rotWithShape="1">
          <a:blip r:embed="rId2"/>
          <a:srcRect r="21319" b="44074"/>
          <a:stretch/>
        </p:blipFill>
        <p:spPr>
          <a:xfrm>
            <a:off x="651933" y="1737359"/>
            <a:ext cx="11197874" cy="4477173"/>
          </a:xfrm>
          <a:prstGeom prst="rect">
            <a:avLst/>
          </a:prstGeom>
        </p:spPr>
      </p:pic>
    </p:spTree>
    <p:extLst>
      <p:ext uri="{BB962C8B-B14F-4D97-AF65-F5344CB8AC3E}">
        <p14:creationId xmlns:p14="http://schemas.microsoft.com/office/powerpoint/2010/main" val="227783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32416"/>
            <a:ext cx="10058400" cy="1450757"/>
          </a:xfrm>
        </p:spPr>
        <p:txBody>
          <a:bodyPr/>
          <a:lstStyle/>
          <a:p>
            <a:r>
              <a:rPr lang="tr-TR" dirty="0" smtClean="0"/>
              <a:t>Başvuru Programına Giriş</a:t>
            </a:r>
            <a:endParaRPr lang="tr-TR" dirty="0"/>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rotWithShape="1">
          <a:blip r:embed="rId2"/>
          <a:srcRect l="20852" r="21458" b="44198"/>
          <a:stretch/>
        </p:blipFill>
        <p:spPr>
          <a:xfrm>
            <a:off x="838198" y="1762760"/>
            <a:ext cx="8408770" cy="4575175"/>
          </a:xfrm>
          <a:prstGeom prst="rect">
            <a:avLst/>
          </a:prstGeom>
        </p:spPr>
      </p:pic>
      <p:sp>
        <p:nvSpPr>
          <p:cNvPr id="8" name="Sağ Ok 7"/>
          <p:cNvSpPr/>
          <p:nvPr/>
        </p:nvSpPr>
        <p:spPr>
          <a:xfrm rot="5400000">
            <a:off x="4053406" y="2909392"/>
            <a:ext cx="3165518" cy="327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0475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9234" y="777217"/>
            <a:ext cx="11120966" cy="1450757"/>
          </a:xfrm>
        </p:spPr>
        <p:txBody>
          <a:bodyPr>
            <a:normAutofit fontScale="90000"/>
          </a:bodyPr>
          <a:lstStyle/>
          <a:p>
            <a:r>
              <a:rPr lang="tr-TR" dirty="0" smtClean="0"/>
              <a:t>TÜBİTAK sistemine daha önce kayıtlı kullanıcılar bilgilerini girerek sayfaya giriş yapabilirler.</a:t>
            </a:r>
            <a:br>
              <a:rPr lang="tr-TR" dirty="0" smtClean="0"/>
            </a:br>
            <a:endParaRPr lang="tr-TR" dirty="0"/>
          </a:p>
        </p:txBody>
      </p:sp>
      <p:pic>
        <p:nvPicPr>
          <p:cNvPr id="5" name="İçerik Yer Tutucusu 4"/>
          <p:cNvPicPr>
            <a:picLocks noGrp="1" noChangeAspect="1"/>
          </p:cNvPicPr>
          <p:nvPr>
            <p:ph idx="1"/>
          </p:nvPr>
        </p:nvPicPr>
        <p:blipFill rotWithShape="1">
          <a:blip r:embed="rId2"/>
          <a:srcRect l="32926" t="12137" r="33583" b="44668"/>
          <a:stretch/>
        </p:blipFill>
        <p:spPr>
          <a:xfrm>
            <a:off x="5139268" y="1690688"/>
            <a:ext cx="6155265" cy="4465585"/>
          </a:xfrm>
          <a:prstGeom prst="rect">
            <a:avLst/>
          </a:prstGeom>
        </p:spPr>
      </p:pic>
      <p:sp>
        <p:nvSpPr>
          <p:cNvPr id="6" name="Metin kutusu 5"/>
          <p:cNvSpPr txBox="1"/>
          <p:nvPr/>
        </p:nvSpPr>
        <p:spPr>
          <a:xfrm>
            <a:off x="838200" y="4322042"/>
            <a:ext cx="3876382" cy="923330"/>
          </a:xfrm>
          <a:prstGeom prst="rect">
            <a:avLst/>
          </a:prstGeom>
          <a:noFill/>
        </p:spPr>
        <p:txBody>
          <a:bodyPr wrap="none" rtlCol="0">
            <a:spAutoFit/>
          </a:bodyPr>
          <a:lstStyle/>
          <a:p>
            <a:r>
              <a:rPr lang="tr-TR" dirty="0" smtClean="0"/>
              <a:t>Daha önce sisteme kaydı olmayanlar</a:t>
            </a:r>
          </a:p>
          <a:p>
            <a:r>
              <a:rPr lang="tr-TR" dirty="0" smtClean="0"/>
              <a:t> «Yeni Kullanıcı Kaydı» butonuna </a:t>
            </a:r>
          </a:p>
          <a:p>
            <a:r>
              <a:rPr lang="tr-TR" dirty="0" smtClean="0"/>
              <a:t>basarak üyeliklerini gerçekleştirebilirler.</a:t>
            </a:r>
            <a:endParaRPr lang="tr-TR" dirty="0"/>
          </a:p>
        </p:txBody>
      </p:sp>
      <p:sp>
        <p:nvSpPr>
          <p:cNvPr id="7" name="Sağ Ok 6"/>
          <p:cNvSpPr/>
          <p:nvPr/>
        </p:nvSpPr>
        <p:spPr>
          <a:xfrm>
            <a:off x="4610101" y="4428067"/>
            <a:ext cx="1058333" cy="931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14953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3612" y="320470"/>
            <a:ext cx="12068388" cy="1450757"/>
          </a:xfrm>
        </p:spPr>
        <p:txBody>
          <a:bodyPr>
            <a:normAutofit/>
          </a:bodyPr>
          <a:lstStyle/>
          <a:p>
            <a:r>
              <a:rPr lang="tr-TR" sz="4000" dirty="0" smtClean="0"/>
              <a:t>Giriş yapıldıktan gelen sayfada «Yeni Destek Başvurusu» alanına girilir.</a:t>
            </a:r>
            <a:endParaRPr lang="tr-TR" sz="4000" dirty="0"/>
          </a:p>
        </p:txBody>
      </p:sp>
      <p:pic>
        <p:nvPicPr>
          <p:cNvPr id="5" name="İçerik Yer Tutucusu 4"/>
          <p:cNvPicPr>
            <a:picLocks noGrp="1" noChangeAspect="1"/>
          </p:cNvPicPr>
          <p:nvPr>
            <p:ph idx="1"/>
          </p:nvPr>
        </p:nvPicPr>
        <p:blipFill rotWithShape="1">
          <a:blip r:embed="rId2"/>
          <a:stretch/>
        </p:blipFill>
        <p:spPr>
          <a:xfrm>
            <a:off x="2550407" y="1846263"/>
            <a:ext cx="7151511" cy="4022725"/>
          </a:xfrm>
          <a:prstGeom prst="rect">
            <a:avLst/>
          </a:prstGeom>
        </p:spPr>
      </p:pic>
    </p:spTree>
    <p:extLst>
      <p:ext uri="{BB962C8B-B14F-4D97-AF65-F5344CB8AC3E}">
        <p14:creationId xmlns:p14="http://schemas.microsoft.com/office/powerpoint/2010/main" val="190025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199" y="414917"/>
            <a:ext cx="4961467" cy="1325563"/>
          </a:xfrm>
        </p:spPr>
        <p:txBody>
          <a:bodyPr>
            <a:noAutofit/>
          </a:bodyPr>
          <a:lstStyle/>
          <a:p>
            <a:r>
              <a:rPr lang="tr-TR" sz="3200" dirty="0" smtClean="0"/>
              <a:t>Yeni Destek Başvurusu sayfasından «Bilim Söyleşisi Okul/Kurum Başvurusu» aktif başvurular butonuna tıklanır. </a:t>
            </a:r>
            <a:endParaRPr lang="tr-TR" sz="3200" dirty="0"/>
          </a:p>
        </p:txBody>
      </p:sp>
      <p:pic>
        <p:nvPicPr>
          <p:cNvPr id="4" name="İçerik Yer Tutucusu 3"/>
          <p:cNvPicPr>
            <a:picLocks noGrp="1" noChangeAspect="1"/>
          </p:cNvPicPr>
          <p:nvPr>
            <p:ph idx="1"/>
          </p:nvPr>
        </p:nvPicPr>
        <p:blipFill rotWithShape="1">
          <a:blip r:embed="rId2"/>
          <a:srcRect l="20995" t="7077" r="20778" b="32798"/>
          <a:stretch/>
        </p:blipFill>
        <p:spPr>
          <a:xfrm>
            <a:off x="5562599" y="354276"/>
            <a:ext cx="6121399" cy="3555475"/>
          </a:xfrm>
          <a:prstGeom prst="rect">
            <a:avLst/>
          </a:prstGeom>
        </p:spPr>
      </p:pic>
      <p:pic>
        <p:nvPicPr>
          <p:cNvPr id="6" name="Resim 5"/>
          <p:cNvPicPr>
            <a:picLocks noChangeAspect="1"/>
          </p:cNvPicPr>
          <p:nvPr/>
        </p:nvPicPr>
        <p:blipFill rotWithShape="1">
          <a:blip r:embed="rId3"/>
          <a:srcRect l="21319" t="6172" r="21180" b="64194"/>
          <a:stretch/>
        </p:blipFill>
        <p:spPr>
          <a:xfrm>
            <a:off x="357051" y="4155867"/>
            <a:ext cx="7010401" cy="2032272"/>
          </a:xfrm>
          <a:prstGeom prst="rect">
            <a:avLst/>
          </a:prstGeom>
        </p:spPr>
      </p:pic>
      <p:sp>
        <p:nvSpPr>
          <p:cNvPr id="7" name="Metin kutusu 6"/>
          <p:cNvSpPr txBox="1"/>
          <p:nvPr/>
        </p:nvSpPr>
        <p:spPr>
          <a:xfrm>
            <a:off x="7715553" y="4809120"/>
            <a:ext cx="3540456" cy="923330"/>
          </a:xfrm>
          <a:prstGeom prst="rect">
            <a:avLst/>
          </a:prstGeom>
          <a:noFill/>
        </p:spPr>
        <p:txBody>
          <a:bodyPr wrap="none" rtlCol="0">
            <a:spAutoFit/>
          </a:bodyPr>
          <a:lstStyle/>
          <a:p>
            <a:r>
              <a:rPr lang="tr-TR" dirty="0" smtClean="0"/>
              <a:t>Açılan sayfada «BAŞVUR» butonuna</a:t>
            </a:r>
          </a:p>
          <a:p>
            <a:r>
              <a:rPr lang="tr-TR" dirty="0" smtClean="0"/>
              <a:t> tıklanarak devam edilir.</a:t>
            </a:r>
          </a:p>
          <a:p>
            <a:endParaRPr lang="tr-TR" dirty="0"/>
          </a:p>
        </p:txBody>
      </p:sp>
      <p:cxnSp>
        <p:nvCxnSpPr>
          <p:cNvPr id="9" name="Düz Ok Bağlayıcısı 8"/>
          <p:cNvCxnSpPr/>
          <p:nvPr/>
        </p:nvCxnSpPr>
        <p:spPr>
          <a:xfrm>
            <a:off x="5207726" y="2673531"/>
            <a:ext cx="5408023" cy="92310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0" name="Düz Ok Bağlayıcısı 9"/>
          <p:cNvCxnSpPr/>
          <p:nvPr/>
        </p:nvCxnSpPr>
        <p:spPr>
          <a:xfrm flipH="1">
            <a:off x="7264581" y="5368347"/>
            <a:ext cx="1358717" cy="54448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2412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smtClean="0"/>
              <a:t>Başvuru amacına ulaşılır. Sol tarafta bulunan menüler tek tek doldurulur.</a:t>
            </a:r>
            <a:endParaRPr lang="tr-TR" sz="4000" dirty="0"/>
          </a:p>
        </p:txBody>
      </p:sp>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rotWithShape="1">
          <a:blip r:embed="rId2"/>
          <a:srcRect l="20694" t="6666" r="20417" b="39506"/>
          <a:stretch/>
        </p:blipFill>
        <p:spPr>
          <a:xfrm>
            <a:off x="1097280" y="1845734"/>
            <a:ext cx="8669868" cy="4457621"/>
          </a:xfrm>
          <a:prstGeom prst="rect">
            <a:avLst/>
          </a:prstGeom>
        </p:spPr>
      </p:pic>
    </p:spTree>
    <p:extLst>
      <p:ext uri="{BB962C8B-B14F-4D97-AF65-F5344CB8AC3E}">
        <p14:creationId xmlns:p14="http://schemas.microsoft.com/office/powerpoint/2010/main" val="954667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smtClean="0"/>
              <a:t>«Kurum Temsilcisi» etkinliğin yürütüleceği kurumda görev yapan birisi olabilir. Etkinlik yapılacak yer seçmek için «SEÇ» butonuna basılır.</a:t>
            </a:r>
            <a:endParaRPr lang="tr-TR" sz="3600" dirty="0"/>
          </a:p>
        </p:txBody>
      </p:sp>
      <p:pic>
        <p:nvPicPr>
          <p:cNvPr id="4" name="İçerik Yer Tutucusu 3"/>
          <p:cNvPicPr>
            <a:picLocks noGrp="1" noChangeAspect="1"/>
          </p:cNvPicPr>
          <p:nvPr>
            <p:ph idx="1"/>
          </p:nvPr>
        </p:nvPicPr>
        <p:blipFill rotWithShape="1">
          <a:blip r:embed="rId2"/>
          <a:srcRect l="20668" t="6689" r="21324" b="39803"/>
          <a:stretch/>
        </p:blipFill>
        <p:spPr>
          <a:xfrm>
            <a:off x="745065" y="1786467"/>
            <a:ext cx="9076268" cy="4709382"/>
          </a:xfrm>
          <a:prstGeom prst="rect">
            <a:avLst/>
          </a:prstGeom>
        </p:spPr>
      </p:pic>
      <p:sp>
        <p:nvSpPr>
          <p:cNvPr id="5" name="Dikdörtgen 4"/>
          <p:cNvSpPr/>
          <p:nvPr/>
        </p:nvSpPr>
        <p:spPr>
          <a:xfrm>
            <a:off x="4207933" y="3869267"/>
            <a:ext cx="1066800" cy="35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7670801" y="3869267"/>
            <a:ext cx="95673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rot="3368761">
            <a:off x="6352890" y="3141087"/>
            <a:ext cx="3939690" cy="337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51313004"/>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145</TotalTime>
  <Words>636</Words>
  <Application>Microsoft Office PowerPoint</Application>
  <PresentationFormat>Geniş ekran</PresentationFormat>
  <Paragraphs>61</Paragraphs>
  <Slides>19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Arial</vt:lpstr>
      <vt:lpstr>Calibri</vt:lpstr>
      <vt:lpstr>Calibri Light</vt:lpstr>
      <vt:lpstr>Geçmişe bakış</vt:lpstr>
      <vt:lpstr>TÜBİTAK Bilim Söyleşileri </vt:lpstr>
      <vt:lpstr>TÜBİTAK Bilim Söyleşileri</vt:lpstr>
      <vt:lpstr>https://bilimtoplum-pbs.tubitak.gov.tr/ sayfasına giriş yapınız.</vt:lpstr>
      <vt:lpstr>Başvuru Programına Giriş</vt:lpstr>
      <vt:lpstr>TÜBİTAK sistemine daha önce kayıtlı kullanıcılar bilgilerini girerek sayfaya giriş yapabilirler. </vt:lpstr>
      <vt:lpstr>Giriş yapıldıktan gelen sayfada «Yeni Destek Başvurusu» alanına girilir.</vt:lpstr>
      <vt:lpstr>Yeni Destek Başvurusu sayfasından «Bilim Söyleşisi Okul/Kurum Başvurusu» aktif başvurular butonuna tıklanır. </vt:lpstr>
      <vt:lpstr>Başvuru amacına ulaşılır. Sol tarafta bulunan menüler tek tek doldurulur.</vt:lpstr>
      <vt:lpstr>«Kurum Temsilcisi» etkinliğin yürütüleceği kurumda görev yapan birisi olabilir. Etkinlik yapılacak yer seçmek için «SEÇ» butonuna basılır.</vt:lpstr>
      <vt:lpstr>PowerPoint Sunusu</vt:lpstr>
      <vt:lpstr>Kuruluş Adı dolduktan sonra adresi elle yazıyor ve ardından kaydet butonuna basıyoruz.</vt:lpstr>
      <vt:lpstr>«Kurum/Kuruluş Yetkilisi» bölümünde kurum idarecisinin kimlik numarasıyla ara butonuna basılar bilgiler ekrana gelir. Zorunlu yazan alanlar doldurulduktan sonra «KAYDET» butonuna basılır.</vt:lpstr>
      <vt:lpstr>«Etkinlik Yeri Bilgileri» sekmesine gelindiğinde buradaki bilgileri kurumunuza uygun şekilde doldurun.</vt:lpstr>
      <vt:lpstr>«Etkinlik Tercihleri» bölümünde en az 3 en fazla 5 etkinlik tercihinde bulunabilirsiniz. Seçmiş olduğunuz etkinliklerden uygun olan bir tanesi kurumunuzda gerçekleştirilecektir.</vt:lpstr>
      <vt:lpstr>Açılan pencereden etkinlik seçilerek kaydet butonuna basılır. </vt:lpstr>
      <vt:lpstr>Sol kısımda bulunan bütün sekmeler yeşile dönmüşse ve girdiğiniz bilgilerin doğruluğundan eminseniz «Başvuruyu Onayla» butonuna basınız.</vt:lpstr>
      <vt:lpstr>PowerPoint Sunusu</vt:lpstr>
      <vt:lpstr>Dikkat Edilmesi Gereken Konular: </vt:lpstr>
      <vt:lpstr>Sorularınız İçin: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TÜBİTAK Bilim Söyleşileri</dc:title>
  <dc:creator>EmineKARAMUKLU</dc:creator>
  <cp:lastModifiedBy>EmineKARAMUKLU</cp:lastModifiedBy>
  <cp:revision>15</cp:revision>
  <dcterms:created xsi:type="dcterms:W3CDTF">2022-01-27T10:52:00Z</dcterms:created>
  <dcterms:modified xsi:type="dcterms:W3CDTF">2022-10-20T12:57:51Z</dcterms:modified>
</cp:coreProperties>
</file>